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8" r:id="rId3"/>
    <p:sldId id="291" r:id="rId4"/>
    <p:sldId id="259" r:id="rId5"/>
    <p:sldId id="260" r:id="rId6"/>
    <p:sldId id="261" r:id="rId7"/>
    <p:sldId id="262" r:id="rId8"/>
    <p:sldId id="294" r:id="rId9"/>
    <p:sldId id="295" r:id="rId10"/>
    <p:sldId id="264" r:id="rId11"/>
    <p:sldId id="265" r:id="rId12"/>
    <p:sldId id="266" r:id="rId13"/>
    <p:sldId id="267" r:id="rId14"/>
    <p:sldId id="296" r:id="rId15"/>
    <p:sldId id="305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97" r:id="rId28"/>
    <p:sldId id="304" r:id="rId29"/>
    <p:sldId id="279" r:id="rId30"/>
    <p:sldId id="306" r:id="rId31"/>
    <p:sldId id="281" r:id="rId32"/>
    <p:sldId id="282" r:id="rId33"/>
    <p:sldId id="284" r:id="rId34"/>
    <p:sldId id="285" r:id="rId35"/>
    <p:sldId id="286" r:id="rId36"/>
    <p:sldId id="287" r:id="rId37"/>
    <p:sldId id="301" r:id="rId38"/>
    <p:sldId id="289" r:id="rId39"/>
    <p:sldId id="307" r:id="rId40"/>
    <p:sldId id="302" r:id="rId41"/>
    <p:sldId id="303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46" autoAdjust="0"/>
    <p:restoredTop sz="94660"/>
  </p:normalViewPr>
  <p:slideViewPr>
    <p:cSldViewPr snapToGrid="0">
      <p:cViewPr varScale="1">
        <p:scale>
          <a:sx n="92" d="100"/>
          <a:sy n="92" d="100"/>
        </p:scale>
        <p:origin x="3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C115AB-D4A9-45C0-83AD-1DC404D8889F}" type="datetimeFigureOut">
              <a:rPr lang="en-GB" smtClean="0"/>
              <a:t>22/08/2023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D09F2-0BDF-4B40-9537-98773A9470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918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D09F2-0BDF-4B40-9537-98773A94700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184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D09F2-0BDF-4B40-9537-98773A947008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109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AEAF-E44C-4F7F-BECC-F266F1B901D3}" type="datetime1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C5B8-89FB-46DA-A4F4-FE18460588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181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81B89-3B38-4A09-AA3D-7B292EDBC095}" type="datetime1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C5B8-89FB-46DA-A4F4-FE18460588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749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A59F3-BCEB-4D45-B51B-EAF530BCF4A9}" type="datetime1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C5B8-89FB-46DA-A4F4-FE18460588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078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88A66-2577-46D5-9D49-C50F3C4934E2}" type="datetime1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C5B8-89FB-46DA-A4F4-FE18460588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543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189B9-87BA-4694-8202-9B57A9165FE0}" type="datetime1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C5B8-89FB-46DA-A4F4-FE18460588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648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0E029-B599-4CD7-B610-E7CD8D55EF8D}" type="datetime1">
              <a:rPr lang="en-GB" smtClean="0"/>
              <a:t>22/08/2023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C5B8-89FB-46DA-A4F4-FE18460588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179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CF251-89E0-4BE5-871A-0713BECC3229}" type="datetime1">
              <a:rPr lang="en-GB" smtClean="0"/>
              <a:t>22/08/2023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C5B8-89FB-46DA-A4F4-FE18460588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1717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88665-3F93-41D5-8CA6-74D3B2A6F6F2}" type="datetime1">
              <a:rPr lang="en-GB" smtClean="0"/>
              <a:t>22/08/2023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C5B8-89FB-46DA-A4F4-FE18460588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125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7A596-9957-4B5F-93CA-A5C758190275}" type="datetime1">
              <a:rPr lang="en-GB" smtClean="0"/>
              <a:t>22/08/2023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C5B8-89FB-46DA-A4F4-FE18460588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236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BC5DE-0C6A-48A4-85B7-F2BB8240EBBF}" type="datetime1">
              <a:rPr lang="en-GB" smtClean="0"/>
              <a:t>22/08/2023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C5B8-89FB-46DA-A4F4-FE18460588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81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65257-7888-415A-81BD-1369D1C46D65}" type="datetime1">
              <a:rPr lang="en-GB" smtClean="0"/>
              <a:t>22/08/2023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C5B8-89FB-46DA-A4F4-FE18460588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02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3EEC2-DF93-4984-BB8F-7722806F0B06}" type="datetime1">
              <a:rPr lang="en-GB" smtClean="0"/>
              <a:t>22/08/2023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2C5B8-89FB-46DA-A4F4-FE18460588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0477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0232" y="1122363"/>
            <a:ext cx="9942459" cy="2387600"/>
          </a:xfrm>
        </p:spPr>
        <p:txBody>
          <a:bodyPr>
            <a:normAutofit fontScale="90000"/>
          </a:bodyPr>
          <a:lstStyle/>
          <a:p>
            <a:pPr rtl="1"/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rs-AF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rs-AF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rs-AF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rs-AF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rs-AF" b="1" dirty="0" smtClean="0">
                <a:latin typeface="Times New Roman" panose="02020603050405020304" pitchFamily="18" charset="0"/>
                <a:cs typeface="B Nazanin" panose="00000700000000000000" pitchFamily="2" charset="-78"/>
              </a:rPr>
              <a:t>ارزش تاریخچه دوایی در تشخیص امراض ایتروژنیک (</a:t>
            </a:r>
            <a:r>
              <a:rPr lang="en-GB" sz="5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Iatrogenic</a:t>
            </a:r>
            <a:r>
              <a:rPr lang="prs-AF" sz="5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GB" sz="5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rtl="1"/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C5B8-89FB-46DA-A4F4-FE184605887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50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prs-AF" dirty="0" smtClean="0">
                <a:cs typeface="B Nazanin" panose="00000700000000000000" pitchFamily="2" charset="-78"/>
              </a:rPr>
              <a:t>اهمیت دانستن امراض </a:t>
            </a:r>
            <a:r>
              <a:rPr lang="prs-AF" b="1" dirty="0" smtClean="0">
                <a:cs typeface="B Nazanin" panose="00000700000000000000" pitchFamily="2" charset="-78"/>
              </a:rPr>
              <a:t>ایتروجنیک</a:t>
            </a:r>
            <a:endParaRPr lang="en-GB" b="1" dirty="0">
              <a:cs typeface="B Nazanin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prs-AF" sz="3600" dirty="0" smtClean="0">
                <a:cs typeface="B Nazanin" panose="00000700000000000000" pitchFamily="2" charset="-78"/>
              </a:rPr>
              <a:t> کاهش صدمه به مریض (در نظر داشت قاعده فقهی </a:t>
            </a:r>
            <a:r>
              <a:rPr lang="prs-AF" sz="3600" dirty="0">
                <a:cs typeface="B Nazanin" panose="00000700000000000000" pitchFamily="2" charset="-78"/>
              </a:rPr>
              <a:t>«لاضرر و لاضرار</a:t>
            </a:r>
            <a:r>
              <a:rPr lang="prs-AF" sz="3600" dirty="0" smtClean="0">
                <a:cs typeface="B Nazanin" panose="00000700000000000000" pitchFamily="2" charset="-78"/>
              </a:rPr>
              <a:t>»)</a:t>
            </a:r>
          </a:p>
          <a:p>
            <a:pPr algn="r" rtl="1"/>
            <a:r>
              <a:rPr lang="prs-AF" sz="3600" dirty="0" smtClean="0">
                <a:cs typeface="B Nazanin" panose="00000700000000000000" pitchFamily="2" charset="-78"/>
              </a:rPr>
              <a:t>در نظر داشت موضوع در هنگام تشخیص</a:t>
            </a:r>
            <a:endParaRPr lang="en-GB" sz="3600" dirty="0">
              <a:cs typeface="B Nazanin" panose="00000700000000000000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C5B8-89FB-46DA-A4F4-FE184605887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8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027" y="2225097"/>
            <a:ext cx="10515600" cy="1325563"/>
          </a:xfrm>
        </p:spPr>
        <p:txBody>
          <a:bodyPr/>
          <a:lstStyle/>
          <a:p>
            <a:pPr algn="r" rtl="1"/>
            <a:r>
              <a:rPr lang="prs-AF" dirty="0" smtClean="0">
                <a:cs typeface="B Nazanin" panose="00000700000000000000" pitchFamily="2" charset="-78"/>
              </a:rPr>
              <a:t>برای مدنظر داشتن </a:t>
            </a:r>
            <a:r>
              <a:rPr lang="prs-AF" b="1" dirty="0" smtClean="0">
                <a:cs typeface="B Nazanin" panose="00000700000000000000" pitchFamily="2" charset="-78"/>
              </a:rPr>
              <a:t>امراض ایتروجنیک </a:t>
            </a:r>
            <a:r>
              <a:rPr lang="prs-AF" dirty="0" smtClean="0">
                <a:cs typeface="B Nazanin" panose="00000700000000000000" pitchFamily="2" charset="-78"/>
              </a:rPr>
              <a:t>نیاز است تا به </a:t>
            </a:r>
            <a:r>
              <a:rPr lang="prs-AF" b="1" dirty="0" smtClean="0">
                <a:cs typeface="B Nazanin" panose="00000700000000000000" pitchFamily="2" charset="-78"/>
              </a:rPr>
              <a:t>تاریخچه طبی و دوایی </a:t>
            </a:r>
            <a:r>
              <a:rPr lang="prs-AF" dirty="0" smtClean="0">
                <a:cs typeface="B Nazanin" panose="00000700000000000000" pitchFamily="2" charset="-78"/>
              </a:rPr>
              <a:t>مریض اهمیت داد</a:t>
            </a:r>
            <a:endParaRPr lang="en-GB" dirty="0">
              <a:cs typeface="B Nazanin" panose="000007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C5B8-89FB-46DA-A4F4-FE184605887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01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prs-AF" sz="3600" dirty="0">
                <a:cs typeface="B Nazanin" panose="00000700000000000000" pitchFamily="2" charset="-78"/>
              </a:rPr>
              <a:t>قراری که به نظر می رسد در تعداد قابل ملاحظه از </a:t>
            </a:r>
            <a:r>
              <a:rPr lang="prs-AF" sz="3600" dirty="0" smtClean="0">
                <a:cs typeface="B Nazanin" panose="00000700000000000000" pitchFamily="2" charset="-78"/>
              </a:rPr>
              <a:t>واقعات، </a:t>
            </a:r>
            <a:r>
              <a:rPr lang="prs-AF" sz="3600" dirty="0">
                <a:cs typeface="B Nazanin" panose="00000700000000000000" pitchFamily="2" charset="-78"/>
              </a:rPr>
              <a:t>دکتوران حین معاینه مریضان به سابقه دوایی شان کمتر توجه می نمایند </a:t>
            </a:r>
          </a:p>
          <a:p>
            <a:pPr algn="r" rtl="1"/>
            <a:r>
              <a:rPr lang="prs-AF" sz="3600" dirty="0" smtClean="0">
                <a:cs typeface="B Nazanin" panose="00000700000000000000" pitchFamily="2" charset="-78"/>
              </a:rPr>
              <a:t>در </a:t>
            </a:r>
            <a:r>
              <a:rPr lang="prs-AF" sz="3600" dirty="0">
                <a:cs typeface="B Nazanin" panose="00000700000000000000" pitchFamily="2" charset="-78"/>
              </a:rPr>
              <a:t>مریضان </a:t>
            </a:r>
            <a:r>
              <a:rPr lang="prs-AF" sz="3600" dirty="0" smtClean="0">
                <a:cs typeface="B Nazanin" panose="00000700000000000000" pitchFamily="2" charset="-78"/>
              </a:rPr>
              <a:t>در </a:t>
            </a:r>
            <a:r>
              <a:rPr lang="prs-AF" sz="3600" dirty="0">
                <a:cs typeface="B Nazanin" panose="00000700000000000000" pitchFamily="2" charset="-78"/>
              </a:rPr>
              <a:t>سابقه دوایی مریض صرف به داشتن و نداشتن حساسیت در مقابل کدام دوا </a:t>
            </a:r>
            <a:r>
              <a:rPr lang="prs-AF" sz="3600" dirty="0" smtClean="0">
                <a:cs typeface="B Nazanin" panose="00000700000000000000" pitchFamily="2" charset="-78"/>
              </a:rPr>
              <a:t>اکتفا </a:t>
            </a:r>
            <a:r>
              <a:rPr lang="prs-AF" sz="3600" dirty="0">
                <a:cs typeface="B Nazanin" panose="00000700000000000000" pitchFamily="2" charset="-78"/>
              </a:rPr>
              <a:t>می شود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C5B8-89FB-46DA-A4F4-FE184605887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1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436418"/>
            <a:ext cx="10924309" cy="5740545"/>
          </a:xfrm>
        </p:spPr>
        <p:txBody>
          <a:bodyPr>
            <a:normAutofit/>
          </a:bodyPr>
          <a:lstStyle/>
          <a:p>
            <a:pPr algn="r" rtl="1"/>
            <a:r>
              <a:rPr lang="ar-SA" sz="3600" dirty="0" smtClean="0">
                <a:cs typeface="B Nazanin" panose="00000700000000000000" pitchFamily="2" charset="-78"/>
              </a:rPr>
              <a:t>در </a:t>
            </a:r>
            <a:r>
              <a:rPr lang="ar-SA" sz="3600" dirty="0">
                <a:cs typeface="B Nazanin" panose="00000700000000000000" pitchFamily="2" charset="-78"/>
              </a:rPr>
              <a:t>بسا از واقعات ممکن سبب مراجعه </a:t>
            </a:r>
            <a:r>
              <a:rPr lang="ar-SA" sz="3600" dirty="0" smtClean="0">
                <a:cs typeface="B Nazanin" panose="00000700000000000000" pitchFamily="2" charset="-78"/>
              </a:rPr>
              <a:t>مریض</a:t>
            </a:r>
            <a:r>
              <a:rPr lang="prs-AF" sz="3600" dirty="0" smtClean="0">
                <a:cs typeface="B Nazanin" panose="00000700000000000000" pitchFamily="2" charset="-78"/>
              </a:rPr>
              <a:t>،</a:t>
            </a:r>
            <a:r>
              <a:rPr lang="ar-SA" sz="3600" dirty="0" smtClean="0">
                <a:cs typeface="B Nazanin" panose="00000700000000000000" pitchFamily="2" charset="-78"/>
              </a:rPr>
              <a:t> </a:t>
            </a:r>
            <a:r>
              <a:rPr lang="ar-SA" sz="3600" dirty="0">
                <a:cs typeface="B Nazanin" panose="00000700000000000000" pitchFamily="2" charset="-78"/>
              </a:rPr>
              <a:t>عارضه جانبی دوایی باشد که مریض در حال گرفتن آن </a:t>
            </a:r>
            <a:r>
              <a:rPr lang="ar-SA" sz="3600" dirty="0" smtClean="0">
                <a:cs typeface="B Nazanin" panose="00000700000000000000" pitchFamily="2" charset="-78"/>
              </a:rPr>
              <a:t>است</a:t>
            </a:r>
            <a:endParaRPr lang="ar-SA" sz="3600" dirty="0">
              <a:cs typeface="B Nazanin" panose="00000700000000000000" pitchFamily="2" charset="-78"/>
            </a:endParaRPr>
          </a:p>
          <a:p>
            <a:pPr algn="r" rtl="1"/>
            <a:r>
              <a:rPr lang="ar-SA" sz="3600" dirty="0">
                <a:cs typeface="B Nazanin" panose="00000700000000000000" pitchFamily="2" charset="-78"/>
              </a:rPr>
              <a:t>لذا تاریخچه دوایی در تشخیص تعداد قابل ملاحظه از واقعات مفید </a:t>
            </a:r>
            <a:r>
              <a:rPr lang="ar-SA" sz="3600" dirty="0" smtClean="0">
                <a:cs typeface="B Nazanin" panose="00000700000000000000" pitchFamily="2" charset="-78"/>
              </a:rPr>
              <a:t>است</a:t>
            </a:r>
            <a:endParaRPr lang="en-US" sz="3600" dirty="0" smtClean="0">
              <a:cs typeface="B Nazanin" panose="00000700000000000000" pitchFamily="2" charset="-78"/>
            </a:endParaRPr>
          </a:p>
          <a:p>
            <a:pPr algn="r" rtl="1"/>
            <a:r>
              <a:rPr lang="prs-AF" sz="3600" dirty="0" smtClean="0">
                <a:cs typeface="B Nazanin" panose="00000700000000000000" pitchFamily="2" charset="-78"/>
              </a:rPr>
              <a:t>یعنی توجه شود که آیا  شکایت و یا سبب مراجعه مریض </a:t>
            </a:r>
            <a:r>
              <a:rPr lang="ar-SA" sz="3600" dirty="0" smtClean="0">
                <a:cs typeface="B Nazanin" panose="00000700000000000000" pitchFamily="2" charset="-78"/>
              </a:rPr>
              <a:t> </a:t>
            </a:r>
            <a:r>
              <a:rPr lang="prs-AF" sz="3600" dirty="0" smtClean="0">
                <a:cs typeface="B Nazanin" panose="00000700000000000000" pitchFamily="2" charset="-78"/>
              </a:rPr>
              <a:t>با عوارض جانبی دوا های که فعلاً میگیرد تطابق دارد یانه </a:t>
            </a:r>
          </a:p>
          <a:p>
            <a:pPr marL="0" indent="0" algn="r" rtl="1">
              <a:buNone/>
            </a:pPr>
            <a:endParaRPr lang="en-US" sz="3600" dirty="0">
              <a:cs typeface="B Nazanin" panose="000007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C5B8-89FB-46DA-A4F4-FE1846058874}" type="slidenum">
              <a:rPr lang="en-GB" sz="16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375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prs-AF" sz="3600" dirty="0">
                <a:cs typeface="B Nazanin" panose="00000700000000000000" pitchFamily="2" charset="-78"/>
              </a:rPr>
              <a:t>هرگاه عوارض جانبی معمول و شایع برای داکتر واضح بود،‌ مشکل هم واضح خواهد شد در غیر آن برای تطابق سایر عوارض جانبی محتمله یک دوا با شکایت مریض باید به </a:t>
            </a:r>
            <a:r>
              <a:rPr lang="prs-AF" sz="3600" dirty="0" smtClean="0">
                <a:cs typeface="B Nazanin" panose="00000700000000000000" pitchFamily="2" charset="-78"/>
              </a:rPr>
              <a:t>منابع معلوماتی </a:t>
            </a:r>
            <a:r>
              <a:rPr lang="prs-AF" sz="3600" dirty="0">
                <a:cs typeface="B Nazanin" panose="00000700000000000000" pitchFamily="2" charset="-78"/>
              </a:rPr>
              <a:t>دوایی  مراجعه نمود </a:t>
            </a:r>
          </a:p>
          <a:p>
            <a:pPr algn="r" rtl="1"/>
            <a:endParaRPr lang="en-GB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C5B8-89FB-46DA-A4F4-FE184605887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57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prs-AF" sz="3600" dirty="0">
                <a:cs typeface="B Nazanin" panose="00000700000000000000" pitchFamily="2" charset="-78"/>
              </a:rPr>
              <a:t>یکی از فواید تذکر لست طویل عوارض جانبی در کتب و سایر منابع دوایی هم همین نکته است  زیرا هیچ داکتری قادر نخواهد بود که همه عوارض جانبی هر دوا را به حافظه بسپارد</a:t>
            </a:r>
            <a:endParaRPr lang="ar-SA" sz="3600" dirty="0">
              <a:cs typeface="B Nazanin" panose="00000700000000000000" pitchFamily="2" charset="-78"/>
            </a:endParaRPr>
          </a:p>
          <a:p>
            <a:pPr algn="r" rtl="1"/>
            <a:endParaRPr lang="en-GB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C5B8-89FB-46DA-A4F4-FE184605887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17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prs-AF" dirty="0" smtClean="0">
                <a:cs typeface="B Nazanin" panose="00000700000000000000" pitchFamily="2" charset="-78"/>
              </a:rPr>
              <a:t>اهمیت تاریخچه دوایی</a:t>
            </a:r>
            <a:endParaRPr lang="en-GB" dirty="0">
              <a:cs typeface="B Nazanin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864" y="1825625"/>
            <a:ext cx="11197936" cy="4351338"/>
          </a:xfrm>
        </p:spPr>
        <p:txBody>
          <a:bodyPr>
            <a:normAutofit/>
          </a:bodyPr>
          <a:lstStyle/>
          <a:p>
            <a:pPr algn="r" rtl="1"/>
            <a:r>
              <a:rPr lang="prs-AF" sz="3600" dirty="0" smtClean="0">
                <a:cs typeface="B Nazanin" panose="00000700000000000000" pitchFamily="2" charset="-78"/>
              </a:rPr>
              <a:t>جهت تشخیص امراض ایتروژنیک</a:t>
            </a:r>
            <a:endParaRPr lang="en-GB" sz="3600" dirty="0" smtClean="0">
              <a:cs typeface="B Nazanin" panose="00000700000000000000" pitchFamily="2" charset="-78"/>
            </a:endParaRPr>
          </a:p>
          <a:p>
            <a:pPr algn="r" rtl="1"/>
            <a:r>
              <a:rPr lang="prs-AF" sz="3600" dirty="0" smtClean="0">
                <a:cs typeface="B Nazanin" panose="00000700000000000000" pitchFamily="2" charset="-78"/>
              </a:rPr>
              <a:t>جهت جلوگیری از خطاهای نسخه نویسی و خطرات بعدی آن نزد مریض</a:t>
            </a:r>
          </a:p>
          <a:p>
            <a:pPr marL="0" indent="0" algn="r" rtl="1">
              <a:buNone/>
            </a:pPr>
            <a:r>
              <a:rPr lang="prs-AF" sz="3600" b="1" dirty="0" smtClean="0">
                <a:cs typeface="B Nazanin" panose="00000700000000000000" pitchFamily="2" charset="-78"/>
              </a:rPr>
              <a:t>بیش از یک چهارم </a:t>
            </a:r>
            <a:r>
              <a:rPr lang="prs-AF" sz="3600" dirty="0" smtClean="0">
                <a:cs typeface="B Nazanin" panose="00000700000000000000" pitchFamily="2" charset="-78"/>
              </a:rPr>
              <a:t>خطاهای نسخه نویسی ناشی از اخذ</a:t>
            </a:r>
            <a:r>
              <a:rPr lang="en-US" sz="3600" dirty="0" smtClean="0">
                <a:cs typeface="B Nazanin" panose="00000700000000000000" pitchFamily="2" charset="-78"/>
              </a:rPr>
              <a:t> </a:t>
            </a:r>
            <a:r>
              <a:rPr lang="prs-AF" sz="3600" dirty="0" smtClean="0">
                <a:cs typeface="B Nazanin" panose="00000700000000000000" pitchFamily="2" charset="-78"/>
              </a:rPr>
              <a:t> نامکمل تاریخچه دوایی بوده۳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C5B8-89FB-46DA-A4F4-FE184605887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85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prs-AF" dirty="0" smtClean="0">
                <a:cs typeface="B Nazanin" panose="00000700000000000000" pitchFamily="2" charset="-78"/>
              </a:rPr>
              <a:t>موارد شامل در تاریخچه دوایی</a:t>
            </a:r>
            <a:endParaRPr lang="en-GB" dirty="0">
              <a:cs typeface="B Nazanin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prs-AF" sz="3600" dirty="0" smtClean="0">
                <a:cs typeface="B Nazanin" panose="00000700000000000000" pitchFamily="2" charset="-78"/>
              </a:rPr>
              <a:t>ادویه </a:t>
            </a:r>
            <a:r>
              <a:rPr lang="prs-AF" sz="3600" dirty="0">
                <a:cs typeface="B Nazanin" panose="00000700000000000000" pitchFamily="2" charset="-78"/>
              </a:rPr>
              <a:t>که </a:t>
            </a:r>
            <a:r>
              <a:rPr lang="prs-AF" sz="3600" dirty="0" smtClean="0">
                <a:cs typeface="B Nazanin" panose="00000700000000000000" pitchFamily="2" charset="-78"/>
              </a:rPr>
              <a:t>مرض فعلا یا در گذشته نزدیک استفاده کرده است به شمول</a:t>
            </a:r>
            <a:r>
              <a:rPr lang="en-GB" sz="3200" dirty="0">
                <a:latin typeface="Times New Roman" panose="02020603050405020304" pitchFamily="18" charset="0"/>
                <a:cs typeface="B Nazanin" panose="00000700000000000000" pitchFamily="2" charset="-78"/>
              </a:rPr>
              <a:t>Over The Counter</a:t>
            </a:r>
            <a:r>
              <a:rPr lang="prs-AF" sz="3200" dirty="0">
                <a:latin typeface="Times New Roman" panose="02020603050405020304" pitchFamily="18" charset="0"/>
                <a:cs typeface="B Nazanin" panose="00000700000000000000" pitchFamily="2" charset="-78"/>
              </a:rPr>
              <a:t> </a:t>
            </a:r>
            <a:r>
              <a:rPr lang="prs-AF" sz="3600" dirty="0" smtClean="0">
                <a:cs typeface="B Nazanin" panose="00000700000000000000" pitchFamily="2" charset="-78"/>
              </a:rPr>
              <a:t> و گیاهی</a:t>
            </a:r>
          </a:p>
          <a:p>
            <a:pPr algn="r" rtl="1"/>
            <a:r>
              <a:rPr lang="prs-AF" sz="3600" dirty="0" smtClean="0">
                <a:cs typeface="B Nazanin" panose="00000700000000000000" pitchFamily="2" charset="-78"/>
              </a:rPr>
              <a:t>تاثیرات </a:t>
            </a:r>
            <a:r>
              <a:rPr lang="prs-AF" sz="3600" dirty="0">
                <a:cs typeface="B Nazanin" panose="00000700000000000000" pitchFamily="2" charset="-78"/>
              </a:rPr>
              <a:t>ناگوار دوایی </a:t>
            </a:r>
          </a:p>
          <a:p>
            <a:pPr algn="r" rtl="1"/>
            <a:r>
              <a:rPr lang="prs-AF" sz="3600" dirty="0" smtClean="0">
                <a:cs typeface="B Nazanin" panose="00000700000000000000" pitchFamily="2" charset="-78"/>
              </a:rPr>
              <a:t>متابعت </a:t>
            </a:r>
            <a:r>
              <a:rPr lang="prs-AF" sz="3600" dirty="0">
                <a:cs typeface="B Nazanin" panose="00000700000000000000" pitchFamily="2" charset="-78"/>
              </a:rPr>
              <a:t>از تداوی دوایی</a:t>
            </a:r>
            <a:endParaRPr lang="en-GB" sz="3600" dirty="0">
              <a:cs typeface="B Nazanin" panose="00000700000000000000" pitchFamily="2" charset="-78"/>
            </a:endParaRPr>
          </a:p>
          <a:p>
            <a:pPr algn="r" rtl="1"/>
            <a:endParaRPr lang="en-GB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C5B8-89FB-46DA-A4F4-FE184605887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03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rs-AF" dirty="0" smtClean="0">
                <a:cs typeface="B Nazanin" panose="00000700000000000000" pitchFamily="2" charset="-78"/>
              </a:rPr>
              <a:t>اهداف دانستن تاریخچه دوایی مریض</a:t>
            </a:r>
            <a:endParaRPr lang="en-GB" dirty="0">
              <a:cs typeface="B Nazanin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prs-AF" sz="3600" dirty="0" smtClean="0">
                <a:cs typeface="B Nazanin" panose="00000700000000000000" pitchFamily="2" charset="-78"/>
              </a:rPr>
              <a:t>شناسایی تاثیرات ناگوار دوایی</a:t>
            </a:r>
          </a:p>
          <a:p>
            <a:pPr algn="r" rtl="1"/>
            <a:r>
              <a:rPr lang="prs-AF" sz="3600" dirty="0" smtClean="0">
                <a:cs typeface="B Nazanin" panose="00000700000000000000" pitchFamily="2" charset="-78"/>
              </a:rPr>
              <a:t>تنقیص تاثیرات متقابل دوایی</a:t>
            </a:r>
          </a:p>
          <a:p>
            <a:pPr algn="r" rtl="1"/>
            <a:r>
              <a:rPr lang="prs-AF" sz="3600" dirty="0" smtClean="0">
                <a:cs typeface="B Nazanin" panose="00000700000000000000" pitchFamily="2" charset="-78"/>
              </a:rPr>
              <a:t>مطلع نمودن مریض در مورد تصمیم نوع تداوی</a:t>
            </a:r>
          </a:p>
          <a:p>
            <a:pPr algn="r" rtl="1"/>
            <a:r>
              <a:rPr lang="prs-AF" sz="3600" dirty="0" smtClean="0">
                <a:cs typeface="B Nazanin" panose="00000700000000000000" pitchFamily="2" charset="-78"/>
              </a:rPr>
              <a:t>نظارت بر متابعت از تداوی</a:t>
            </a:r>
          </a:p>
          <a:p>
            <a:pPr algn="r" rtl="1"/>
            <a:r>
              <a:rPr lang="prs-AF" sz="3600" dirty="0" smtClean="0">
                <a:cs typeface="B Nazanin" panose="00000700000000000000" pitchFamily="2" charset="-78"/>
              </a:rPr>
              <a:t>در نظر گرفتن مصونیت مریض</a:t>
            </a:r>
          </a:p>
          <a:p>
            <a:pPr algn="r" rtl="1"/>
            <a:r>
              <a:rPr lang="prs-AF" sz="3600" dirty="0" smtClean="0">
                <a:cs typeface="B Nazanin" panose="00000700000000000000" pitchFamily="2" charset="-78"/>
              </a:rPr>
              <a:t>ادامه و یا قطع دوایی که مریض تحت تداوی با آن قرار دارد (بیتابلاکرها، سترویید)</a:t>
            </a:r>
            <a:endParaRPr lang="en-GB" sz="3600" dirty="0">
              <a:cs typeface="B Nazanin" panose="00000700000000000000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C5B8-89FB-46DA-A4F4-FE1846058874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5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6" y="0"/>
            <a:ext cx="5112327" cy="681643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-20783"/>
            <a:ext cx="51435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C5B8-89FB-46DA-A4F4-FE1846058874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29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rs-AF" dirty="0" smtClean="0">
                <a:cs typeface="B Nazanin" panose="00000700000000000000" pitchFamily="2" charset="-78"/>
              </a:rPr>
              <a:t>تعاریف</a:t>
            </a:r>
            <a:endParaRPr lang="en-GB" dirty="0">
              <a:cs typeface="B Nazanin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prs-AF" sz="3600" dirty="0">
                <a:cs typeface="B Nazanin" panose="00000700000000000000" pitchFamily="2" charset="-78"/>
              </a:rPr>
              <a:t>مجموعه ای از </a:t>
            </a:r>
            <a:r>
              <a:rPr lang="prs-AF" sz="3600" dirty="0" smtClean="0">
                <a:cs typeface="B Nazanin" panose="00000700000000000000" pitchFamily="2" charset="-78"/>
              </a:rPr>
              <a:t>تاثیرات ناگواری است </a:t>
            </a:r>
            <a:r>
              <a:rPr lang="prs-AF" sz="3600" dirty="0">
                <a:cs typeface="B Nazanin" panose="00000700000000000000" pitchFamily="2" charset="-78"/>
              </a:rPr>
              <a:t>که </a:t>
            </a:r>
            <a:r>
              <a:rPr lang="prs-AF" sz="3600" dirty="0" smtClean="0">
                <a:cs typeface="B Nazanin" panose="00000700000000000000" pitchFamily="2" charset="-78"/>
              </a:rPr>
              <a:t>در اثر مداخله دوایی و یا غیردوایی نزد مریض ایجاد شود</a:t>
            </a:r>
          </a:p>
          <a:p>
            <a:pPr algn="r" rtl="1"/>
            <a:r>
              <a:rPr lang="prs-AF" sz="3600" dirty="0" smtClean="0">
                <a:cs typeface="B Nazanin" panose="00000700000000000000" pitchFamily="2" charset="-78"/>
              </a:rPr>
              <a:t>تاثیرات ناگوار دوایی و اختلاطات ناشی از مداخلات طبی غیردوایی</a:t>
            </a:r>
          </a:p>
          <a:p>
            <a:pPr algn="r" rtl="1"/>
            <a:r>
              <a:rPr lang="prs-AF" sz="3600" dirty="0" smtClean="0">
                <a:cs typeface="B Nazanin" panose="00000700000000000000" pitchFamily="2" charset="-78"/>
              </a:rPr>
              <a:t>مرض یا اعراضی که نزد مریض در اثر تداوی و یا نظرارایه شده کارمند صحی ایجاد می شود </a:t>
            </a:r>
            <a:r>
              <a:rPr lang="en-GB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Chambers English Dictionary</a:t>
            </a:r>
            <a:endParaRPr lang="prs-AF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C5B8-89FB-46DA-A4F4-FE184605887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2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1"/>
            <a:endParaRPr lang="prs-AF" sz="4800" dirty="0" smtClean="0">
              <a:cs typeface="2  Nazanin" panose="00000400000000000000" pitchFamily="2" charset="-78"/>
            </a:endParaRPr>
          </a:p>
          <a:p>
            <a:pPr marL="0" indent="0" algn="ctr" rtl="1">
              <a:buNone/>
            </a:pPr>
            <a:r>
              <a:rPr lang="ar-SA" sz="4800" dirty="0" smtClean="0">
                <a:cs typeface="B Nazanin" panose="00000700000000000000" pitchFamily="2" charset="-78"/>
              </a:rPr>
              <a:t>استفاده </a:t>
            </a:r>
            <a:r>
              <a:rPr lang="ar-SA" sz="4800" dirty="0">
                <a:cs typeface="B Nazanin" panose="00000700000000000000" pitchFamily="2" charset="-78"/>
              </a:rPr>
              <a:t>از ادویه در گروپ های خاص</a:t>
            </a:r>
            <a:endParaRPr lang="en-US" sz="4800" dirty="0">
              <a:cs typeface="B Nazanin" panose="00000700000000000000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C5B8-89FB-46DA-A4F4-FE1846058874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8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prs-AF" dirty="0" smtClean="0">
                <a:cs typeface="B Nazanin" panose="00000700000000000000" pitchFamily="2" charset="-78"/>
              </a:rPr>
              <a:t>استفاده از </a:t>
            </a:r>
            <a:r>
              <a:rPr lang="prs-AF" b="1" dirty="0" smtClean="0">
                <a:cs typeface="B Nazanin" panose="00000700000000000000" pitchFamily="2" charset="-78"/>
              </a:rPr>
              <a:t>ادویه</a:t>
            </a:r>
            <a:r>
              <a:rPr lang="prs-AF" dirty="0" smtClean="0">
                <a:cs typeface="B Nazanin" panose="00000700000000000000" pitchFamily="2" charset="-78"/>
              </a:rPr>
              <a:t> در </a:t>
            </a:r>
            <a:r>
              <a:rPr lang="prs-AF" b="1" dirty="0" smtClean="0">
                <a:cs typeface="B Nazanin" panose="00000700000000000000" pitchFamily="2" charset="-78"/>
              </a:rPr>
              <a:t>گروپ های خاص</a:t>
            </a:r>
            <a:endParaRPr lang="en-GB" b="1" dirty="0">
              <a:cs typeface="B Nazanin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prs-AF" sz="3600" dirty="0" smtClean="0">
                <a:cs typeface="B Nazanin" panose="00000700000000000000" pitchFamily="2" charset="-78"/>
              </a:rPr>
              <a:t>حاملگی</a:t>
            </a:r>
          </a:p>
          <a:p>
            <a:pPr algn="r" rtl="1"/>
            <a:r>
              <a:rPr lang="prs-AF" sz="3600" dirty="0" smtClean="0">
                <a:cs typeface="B Nazanin" panose="00000700000000000000" pitchFamily="2" charset="-78"/>
              </a:rPr>
              <a:t>شیردهی</a:t>
            </a:r>
          </a:p>
          <a:p>
            <a:pPr algn="r" rtl="1"/>
            <a:r>
              <a:rPr lang="prs-AF" sz="3600" dirty="0" smtClean="0">
                <a:cs typeface="B Nazanin" panose="00000700000000000000" pitchFamily="2" charset="-78"/>
              </a:rPr>
              <a:t>اطفال</a:t>
            </a:r>
          </a:p>
          <a:p>
            <a:pPr algn="r" rtl="1"/>
            <a:r>
              <a:rPr lang="prs-AF" sz="3600" dirty="0" smtClean="0">
                <a:cs typeface="B Nazanin" panose="00000700000000000000" pitchFamily="2" charset="-78"/>
              </a:rPr>
              <a:t>کاهلان مسن</a:t>
            </a:r>
          </a:p>
          <a:p>
            <a:pPr algn="r" rtl="1"/>
            <a:r>
              <a:rPr lang="prs-AF" sz="3600" dirty="0" smtClean="0">
                <a:cs typeface="B Nazanin" panose="00000700000000000000" pitchFamily="2" charset="-78"/>
              </a:rPr>
              <a:t>تشوشات کبدی</a:t>
            </a:r>
          </a:p>
          <a:p>
            <a:pPr algn="r" rtl="1"/>
            <a:r>
              <a:rPr lang="prs-AF" sz="3600" dirty="0" smtClean="0">
                <a:cs typeface="B Nazanin" panose="00000700000000000000" pitchFamily="2" charset="-78"/>
              </a:rPr>
              <a:t>تشوشات کلیوی</a:t>
            </a:r>
            <a:endParaRPr lang="en-GB" sz="3600" dirty="0">
              <a:cs typeface="B Nazanin" panose="00000700000000000000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C5B8-89FB-46DA-A4F4-FE1846058874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08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prs-AF" dirty="0" smtClean="0">
                <a:cs typeface="B Nazanin" panose="00000700000000000000" pitchFamily="2" charset="-78"/>
              </a:rPr>
              <a:t>استفاده ادویه نزد اشخاص مسن</a:t>
            </a:r>
            <a:endParaRPr lang="en-GB" dirty="0">
              <a:cs typeface="B Nazanin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prs-AF" sz="3600" dirty="0" smtClean="0">
                <a:cs typeface="B Nazanin" panose="00000700000000000000" pitchFamily="2" charset="-78"/>
              </a:rPr>
              <a:t>اشخاص مسن در معرض خطر بیشتر خطاهای نسخه نویسی قرار دارد</a:t>
            </a:r>
          </a:p>
          <a:p>
            <a:pPr algn="r" rtl="1"/>
            <a:r>
              <a:rPr lang="prs-AF" sz="3600" dirty="0" smtClean="0">
                <a:cs typeface="B Nazanin" panose="00000700000000000000" pitchFamily="2" charset="-78"/>
              </a:rPr>
              <a:t>فارمکوکنتیک و فارمکودینامیک ادویه می تواند در اشخاص مسن متفاوت باشد</a:t>
            </a:r>
          </a:p>
          <a:p>
            <a:pPr algn="r" rtl="1"/>
            <a:r>
              <a:rPr lang="prs-AF" sz="3600" dirty="0" smtClean="0">
                <a:cs typeface="B Nazanin" panose="00000700000000000000" pitchFamily="2" charset="-78"/>
              </a:rPr>
              <a:t>امراض مترافقه </a:t>
            </a:r>
          </a:p>
          <a:p>
            <a:pPr algn="r" rtl="1"/>
            <a:r>
              <a:rPr lang="prs-AF" sz="3600" dirty="0" smtClean="0">
                <a:cs typeface="B Nazanin" panose="00000700000000000000" pitchFamily="2" charset="-78"/>
              </a:rPr>
              <a:t>احتیاط بیشتر</a:t>
            </a:r>
          </a:p>
          <a:p>
            <a:pPr marL="0" indent="0" algn="r" rtl="1">
              <a:buNone/>
            </a:pPr>
            <a:r>
              <a:rPr lang="prs-AF" sz="3600" dirty="0" smtClean="0">
                <a:cs typeface="B Nazanin" panose="00000700000000000000" pitchFamily="2" charset="-78"/>
              </a:rPr>
              <a:t> (سنجش دقیق نسبت فواید بر اضرار)</a:t>
            </a:r>
            <a:endParaRPr lang="en-GB" sz="3600" dirty="0">
              <a:cs typeface="B Nazanin" panose="00000700000000000000" pitchFamily="2" charset="-78"/>
            </a:endParaRPr>
          </a:p>
        </p:txBody>
      </p:sp>
      <p:pic>
        <p:nvPicPr>
          <p:cNvPr id="2050" name="Picture 2" descr="Wielding the Double-Edged Sword of Medications | Home Centered Care  Institu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37" y="3501143"/>
            <a:ext cx="5392883" cy="358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C5B8-89FB-46DA-A4F4-FE1846058874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45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rs-AF" dirty="0" smtClean="0">
                <a:cs typeface="B Nazanin" panose="00000700000000000000" pitchFamily="2" charset="-78"/>
              </a:rPr>
              <a:t>استفاده از دوا در جریان حاملگی و شیردهی</a:t>
            </a:r>
            <a:endParaRPr lang="en-GB" dirty="0">
              <a:cs typeface="B Nazanin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prs-AF" sz="3600" dirty="0" smtClean="0">
                <a:cs typeface="B Nazanin" panose="00000700000000000000" pitchFamily="2" charset="-78"/>
              </a:rPr>
              <a:t>نه </a:t>
            </a:r>
            <a:r>
              <a:rPr lang="prs-AF" sz="3600" dirty="0">
                <a:cs typeface="B Nazanin" panose="00000700000000000000" pitchFamily="2" charset="-78"/>
              </a:rPr>
              <a:t>تنها </a:t>
            </a:r>
            <a:r>
              <a:rPr lang="prs-AF" sz="3600" dirty="0" smtClean="0">
                <a:cs typeface="B Nazanin" panose="00000700000000000000" pitchFamily="2" charset="-78"/>
              </a:rPr>
              <a:t>به صحت </a:t>
            </a:r>
            <a:r>
              <a:rPr lang="prs-AF" sz="3600" dirty="0">
                <a:cs typeface="B Nazanin" panose="00000700000000000000" pitchFamily="2" charset="-78"/>
              </a:rPr>
              <a:t>مادر اهمیت داده شود، </a:t>
            </a:r>
            <a:r>
              <a:rPr lang="prs-AF" sz="3600" dirty="0" smtClean="0">
                <a:cs typeface="B Nazanin" panose="00000700000000000000" pitchFamily="2" charset="-78"/>
              </a:rPr>
              <a:t>بلکه صحت طفل نیزد در نظر باشد  </a:t>
            </a:r>
            <a:endParaRPr lang="en-GB" sz="3600" dirty="0" smtClean="0">
              <a:cs typeface="B Nazanin" panose="00000700000000000000" pitchFamily="2" charset="-78"/>
            </a:endParaRPr>
          </a:p>
          <a:p>
            <a:pPr algn="r" rtl="1"/>
            <a:r>
              <a:rPr lang="prs-AF" sz="3600" dirty="0" smtClean="0">
                <a:cs typeface="B Nazanin" panose="00000700000000000000" pitchFamily="2" charset="-78"/>
              </a:rPr>
              <a:t>تحقیق نشان داده </a:t>
            </a:r>
            <a:r>
              <a:rPr lang="prs-AF" sz="3600" dirty="0">
                <a:cs typeface="B Nazanin" panose="00000700000000000000" pitchFamily="2" charset="-78"/>
              </a:rPr>
              <a:t>که ۸۱.۲ فیصد خانم‌ها در جریان حاملگی حداقل یک دوا (تجویز شده در نسخه و یا بدون نسخه) را اخذ نموده </a:t>
            </a:r>
            <a:r>
              <a:rPr lang="prs-AF" sz="3600" dirty="0" smtClean="0">
                <a:cs typeface="B Nazanin" panose="00000700000000000000" pitchFamily="2" charset="-78"/>
              </a:rPr>
              <a:t>اند</a:t>
            </a:r>
            <a:endParaRPr lang="en-GB" sz="3600" dirty="0" smtClean="0">
              <a:cs typeface="B Nazanin" panose="00000700000000000000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C5B8-89FB-46DA-A4F4-FE1846058874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88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prs-AF" dirty="0">
                <a:cs typeface="B Nazanin" panose="00000700000000000000" pitchFamily="2" charset="-78"/>
              </a:rPr>
              <a:t>عواملی </a:t>
            </a:r>
            <a:r>
              <a:rPr lang="prs-AF" dirty="0" smtClean="0">
                <a:cs typeface="B Nazanin" panose="00000700000000000000" pitchFamily="2" charset="-78"/>
              </a:rPr>
              <a:t>که </a:t>
            </a:r>
            <a:r>
              <a:rPr lang="prs-AF" dirty="0">
                <a:cs typeface="B Nazanin" panose="00000700000000000000" pitchFamily="2" charset="-78"/>
              </a:rPr>
              <a:t>تاثیرات دوا را بالای جنین مشخص </a:t>
            </a:r>
            <a:r>
              <a:rPr lang="prs-AF" dirty="0" smtClean="0">
                <a:cs typeface="B Nazanin" panose="00000700000000000000" pitchFamily="2" charset="-78"/>
              </a:rPr>
              <a:t>می‌سازد</a:t>
            </a:r>
            <a:endParaRPr lang="en-GB" dirty="0">
              <a:cs typeface="B Nazanin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prs-AF" sz="3600" dirty="0">
                <a:cs typeface="B Nazanin" panose="00000700000000000000" pitchFamily="2" charset="-78"/>
              </a:rPr>
              <a:t>سن جنین در زمان مواجه شدن با </a:t>
            </a:r>
            <a:r>
              <a:rPr lang="prs-AF" sz="3600" dirty="0" smtClean="0">
                <a:cs typeface="B Nazanin" panose="00000700000000000000" pitchFamily="2" charset="-78"/>
              </a:rPr>
              <a:t>دوا (ترایمستر اول </a:t>
            </a:r>
            <a:r>
              <a:rPr lang="prs-AF" sz="3600" dirty="0">
                <a:cs typeface="B Nazanin" panose="00000700000000000000" pitchFamily="2" charset="-78"/>
              </a:rPr>
              <a:t>روز بیست و یکم الی روز پنجاه و ششم </a:t>
            </a:r>
            <a:r>
              <a:rPr lang="prs-AF" sz="3600" dirty="0" smtClean="0"/>
              <a:t>)</a:t>
            </a:r>
            <a:endParaRPr lang="prs-AF" sz="3600" dirty="0" smtClean="0">
              <a:cs typeface="B Nazanin" panose="00000700000000000000" pitchFamily="2" charset="-78"/>
            </a:endParaRPr>
          </a:p>
          <a:p>
            <a:pPr algn="r" rtl="1"/>
            <a:r>
              <a:rPr lang="prs-AF" sz="3600" dirty="0" smtClean="0">
                <a:cs typeface="B Nazanin" panose="00000700000000000000" pitchFamily="2" charset="-78"/>
              </a:rPr>
              <a:t>دوز</a:t>
            </a:r>
          </a:p>
          <a:p>
            <a:pPr algn="r" rtl="1"/>
            <a:r>
              <a:rPr lang="prs-AF" sz="3600" dirty="0" smtClean="0">
                <a:cs typeface="B Nazanin" panose="00000700000000000000" pitchFamily="2" charset="-78"/>
              </a:rPr>
              <a:t>مدت دوام</a:t>
            </a:r>
          </a:p>
          <a:p>
            <a:pPr algn="r" rtl="1"/>
            <a:r>
              <a:rPr lang="prs-AF" sz="3600" dirty="0" smtClean="0">
                <a:cs typeface="B Nazanin" panose="00000700000000000000" pitchFamily="2" charset="-78"/>
              </a:rPr>
              <a:t>طریق </a:t>
            </a:r>
            <a:r>
              <a:rPr lang="prs-AF" sz="3600" dirty="0">
                <a:cs typeface="B Nazanin" panose="00000700000000000000" pitchFamily="2" charset="-78"/>
              </a:rPr>
              <a:t>تطبیق </a:t>
            </a:r>
            <a:endParaRPr lang="prs-AF" sz="3600" dirty="0" smtClean="0">
              <a:cs typeface="B Nazanin" panose="00000700000000000000" pitchFamily="2" charset="-78"/>
            </a:endParaRPr>
          </a:p>
          <a:p>
            <a:pPr algn="r" rtl="1"/>
            <a:r>
              <a:rPr lang="prs-AF" sz="3600" dirty="0" smtClean="0">
                <a:cs typeface="B Nazanin" panose="00000700000000000000" pitchFamily="2" charset="-78"/>
              </a:rPr>
              <a:t>عوامل </a:t>
            </a:r>
            <a:r>
              <a:rPr lang="prs-AF" sz="3600" dirty="0">
                <a:cs typeface="B Nazanin" panose="00000700000000000000" pitchFamily="2" charset="-78"/>
              </a:rPr>
              <a:t>مرتبط به مادر</a:t>
            </a:r>
            <a:endParaRPr lang="en-GB" sz="3600" dirty="0">
              <a:cs typeface="B Nazanin" panose="00000700000000000000" pitchFamily="2" charset="-78"/>
            </a:endParaRPr>
          </a:p>
          <a:p>
            <a:pPr algn="r" rtl="1"/>
            <a:endParaRPr lang="en-GB" sz="3600" dirty="0">
              <a:cs typeface="B Nazanin" panose="00000700000000000000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C5B8-89FB-46DA-A4F4-FE1846058874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93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rs-AF" dirty="0" smtClean="0">
                <a:cs typeface="B Nazanin" panose="00000700000000000000" pitchFamily="2" charset="-78"/>
              </a:rPr>
              <a:t>استفاده از دوا در جریان حاملگی</a:t>
            </a:r>
            <a:endParaRPr lang="en-GB" dirty="0">
              <a:cs typeface="B Nazanin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prs-AF" sz="3600" dirty="0">
                <a:cs typeface="B Nazanin" panose="00000700000000000000" pitchFamily="2" charset="-78"/>
              </a:rPr>
              <a:t>حاملگی </a:t>
            </a:r>
            <a:r>
              <a:rPr lang="prs-AF" sz="3600" dirty="0" smtClean="0">
                <a:cs typeface="B Nazanin" panose="00000700000000000000" pitchFamily="2" charset="-78"/>
              </a:rPr>
              <a:t>با </a:t>
            </a:r>
            <a:r>
              <a:rPr lang="prs-AF" sz="3600" dirty="0">
                <a:cs typeface="B Nazanin" panose="00000700000000000000" pitchFamily="2" charset="-78"/>
              </a:rPr>
              <a:t>تغییرات </a:t>
            </a:r>
            <a:r>
              <a:rPr lang="prs-AF" sz="3600" dirty="0" smtClean="0">
                <a:cs typeface="B Nazanin" panose="00000700000000000000" pitchFamily="2" charset="-78"/>
              </a:rPr>
              <a:t>اناتومیک </a:t>
            </a:r>
            <a:r>
              <a:rPr lang="prs-AF" sz="3600" dirty="0">
                <a:cs typeface="B Nazanin" panose="00000700000000000000" pitchFamily="2" charset="-78"/>
              </a:rPr>
              <a:t>و فزیولوژیک </a:t>
            </a:r>
            <a:r>
              <a:rPr lang="prs-AF" sz="3600" dirty="0" smtClean="0">
                <a:cs typeface="B Nazanin" panose="00000700000000000000" pitchFamily="2" charset="-78"/>
              </a:rPr>
              <a:t>متعدد همراه می باشد مانند؛</a:t>
            </a:r>
            <a:endParaRPr lang="en-GB" sz="3600" dirty="0" smtClean="0">
              <a:cs typeface="B Nazanin" panose="00000700000000000000" pitchFamily="2" charset="-78"/>
            </a:endParaRPr>
          </a:p>
          <a:p>
            <a:pPr lvl="1" algn="r" rtl="1"/>
            <a:r>
              <a:rPr lang="fa-IR" sz="3600" dirty="0">
                <a:cs typeface="B Nazanin" panose="00000700000000000000" pitchFamily="2" charset="-78"/>
              </a:rPr>
              <a:t>افزایش مقدار فلتریشن </a:t>
            </a:r>
            <a:r>
              <a:rPr lang="fa-IR" sz="3600" dirty="0" smtClean="0">
                <a:cs typeface="B Nazanin" panose="00000700000000000000" pitchFamily="2" charset="-78"/>
              </a:rPr>
              <a:t>گلومیرولی</a:t>
            </a:r>
            <a:r>
              <a:rPr lang="en-US" sz="3600" dirty="0" smtClean="0">
                <a:cs typeface="B Nazanin" panose="00000700000000000000" pitchFamily="2" charset="-78"/>
              </a:rPr>
              <a:t> </a:t>
            </a:r>
          </a:p>
          <a:p>
            <a:pPr lvl="1" algn="r" rtl="1"/>
            <a:r>
              <a:rPr lang="fa-IR" sz="3600" dirty="0">
                <a:cs typeface="B Nazanin" panose="00000700000000000000" pitchFamily="2" charset="-78"/>
              </a:rPr>
              <a:t>افزایش </a:t>
            </a:r>
            <a:r>
              <a:rPr lang="fa-IR" sz="3600" dirty="0" smtClean="0">
                <a:cs typeface="B Nazanin" panose="00000700000000000000" pitchFamily="2" charset="-78"/>
              </a:rPr>
              <a:t>دهانه </a:t>
            </a:r>
            <a:r>
              <a:rPr lang="fa-IR" sz="3600" dirty="0">
                <a:cs typeface="B Nazanin" panose="00000700000000000000" pitchFamily="2" charset="-78"/>
              </a:rPr>
              <a:t>قلبی </a:t>
            </a:r>
            <a:endParaRPr lang="prs-AF" sz="3600" dirty="0" smtClean="0">
              <a:cs typeface="B Nazanin" panose="00000700000000000000" pitchFamily="2" charset="-78"/>
            </a:endParaRPr>
          </a:p>
          <a:p>
            <a:pPr lvl="1" algn="r" rtl="1"/>
            <a:r>
              <a:rPr lang="prs-AF" sz="3600" dirty="0" smtClean="0">
                <a:cs typeface="B Nazanin" panose="00000700000000000000" pitchFamily="2" charset="-78"/>
              </a:rPr>
              <a:t>خانم </a:t>
            </a:r>
            <a:r>
              <a:rPr lang="prs-AF" sz="3600" dirty="0">
                <a:cs typeface="B Nazanin" panose="00000700000000000000" pitchFamily="2" charset="-78"/>
              </a:rPr>
              <a:t>حامله بیشتر در وضعیت </a:t>
            </a:r>
            <a:r>
              <a:rPr lang="en-GB" sz="3200" dirty="0" smtClean="0">
                <a:cs typeface="B Nazanin" panose="00000700000000000000" pitchFamily="2" charset="-78"/>
              </a:rPr>
              <a:t>Hypercoagulable state</a:t>
            </a:r>
            <a:r>
              <a:rPr lang="prs-AF" sz="3200" dirty="0" smtClean="0">
                <a:cs typeface="B Nazanin" panose="00000700000000000000" pitchFamily="2" charset="-78"/>
              </a:rPr>
              <a:t> </a:t>
            </a:r>
            <a:r>
              <a:rPr lang="en-GB" sz="3200" dirty="0" smtClean="0">
                <a:cs typeface="B Nazanin" panose="00000700000000000000" pitchFamily="2" charset="-78"/>
              </a:rPr>
              <a:t> </a:t>
            </a:r>
            <a:r>
              <a:rPr lang="prs-AF" sz="3600" dirty="0">
                <a:cs typeface="B Nazanin" panose="00000700000000000000" pitchFamily="2" charset="-78"/>
              </a:rPr>
              <a:t>قرار می گیرد</a:t>
            </a:r>
            <a:r>
              <a:rPr lang="prs-AF" sz="3600" dirty="0" smtClean="0">
                <a:cs typeface="B Nazanin" panose="00000700000000000000" pitchFamily="2" charset="-78"/>
              </a:rPr>
              <a:t>.</a:t>
            </a:r>
            <a:endParaRPr lang="en-GB" sz="3600" dirty="0" smtClean="0">
              <a:cs typeface="B Nazanin" panose="00000700000000000000" pitchFamily="2" charset="-78"/>
            </a:endParaRPr>
          </a:p>
          <a:p>
            <a:pPr lvl="1" algn="r" rtl="1"/>
            <a:r>
              <a:rPr lang="fa-IR" sz="3600" dirty="0">
                <a:cs typeface="B Nazanin" panose="00000700000000000000" pitchFamily="2" charset="-78"/>
              </a:rPr>
              <a:t>به حاملگی، حالت دیابتوجنیک </a:t>
            </a:r>
            <a:r>
              <a:rPr lang="fa-IR" sz="3600" dirty="0" smtClean="0">
                <a:cs typeface="B Nazanin" panose="00000700000000000000" pitchFamily="2" charset="-78"/>
              </a:rPr>
              <a:t>اطلاق </a:t>
            </a:r>
            <a:r>
              <a:rPr lang="fa-IR" sz="3600" dirty="0">
                <a:cs typeface="B Nazanin" panose="00000700000000000000" pitchFamily="2" charset="-78"/>
              </a:rPr>
              <a:t>می‌شود</a:t>
            </a:r>
            <a:endParaRPr lang="en-GB" sz="3600" dirty="0">
              <a:cs typeface="B Nazanin" panose="00000700000000000000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C5B8-89FB-46DA-A4F4-FE1846058874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750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rs-AF" dirty="0">
                <a:cs typeface="B Nazanin" panose="00000700000000000000" pitchFamily="2" charset="-78"/>
              </a:rPr>
              <a:t>تاثیر حاملگی بالای فارمکوکنتیک ادویه </a:t>
            </a:r>
            <a:endParaRPr lang="en-GB" dirty="0">
              <a:cs typeface="B Nazanin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 rtl="1"/>
            <a:r>
              <a:rPr lang="prs-AF" sz="3600" dirty="0" smtClean="0">
                <a:cs typeface="B Nazanin" panose="00000700000000000000" pitchFamily="2" charset="-78"/>
              </a:rPr>
              <a:t>اتحاد دوا با پروتین های پلازما یکی از فکتورهای موثر بر توزیع دوا است</a:t>
            </a:r>
          </a:p>
          <a:p>
            <a:pPr algn="r" rtl="1"/>
            <a:r>
              <a:rPr lang="fa-IR" sz="3600" dirty="0" smtClean="0">
                <a:cs typeface="B Nazanin" panose="00000700000000000000" pitchFamily="2" charset="-78"/>
              </a:rPr>
              <a:t>در جریان حاملگی نارمل غل</a:t>
            </a:r>
            <a:r>
              <a:rPr lang="prs-AF" sz="3600" dirty="0" smtClean="0">
                <a:cs typeface="B Nazanin" panose="00000700000000000000" pitchFamily="2" charset="-78"/>
              </a:rPr>
              <a:t>ظ</a:t>
            </a:r>
            <a:r>
              <a:rPr lang="fa-IR" sz="3600" dirty="0" smtClean="0">
                <a:cs typeface="B Nazanin" panose="00000700000000000000" pitchFamily="2" charset="-78"/>
              </a:rPr>
              <a:t>ت البومین کاهش می یابد</a:t>
            </a:r>
            <a:r>
              <a:rPr lang="prs-AF" sz="3600" dirty="0" smtClean="0">
                <a:cs typeface="B Nazanin" panose="00000700000000000000" pitchFamily="2" charset="-78"/>
              </a:rPr>
              <a:t> </a:t>
            </a:r>
          </a:p>
          <a:p>
            <a:pPr algn="r" rtl="1"/>
            <a:r>
              <a:rPr lang="prs-AF" sz="3600" dirty="0" smtClean="0">
                <a:cs typeface="B Nazanin" panose="00000700000000000000" pitchFamily="2" charset="-78"/>
              </a:rPr>
              <a:t>در نتیجه غلظت دوای آزاد در پلازما را متاثر نموده که سبب تغییر تاثیر دوا می شود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C5B8-89FB-46DA-A4F4-FE1846058874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180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rs-AF" dirty="0" smtClean="0">
                <a:cs typeface="B Nazanin" panose="00000700000000000000" pitchFamily="2" charset="-78"/>
              </a:rPr>
              <a:t>مثال تغییر در فارمکوکنتیک ادویه در جریان حاملگی</a:t>
            </a:r>
            <a:endParaRPr lang="en-GB" dirty="0">
              <a:cs typeface="B Nazanin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09854" y="1825625"/>
            <a:ext cx="5243945" cy="4351338"/>
          </a:xfrm>
        </p:spPr>
        <p:txBody>
          <a:bodyPr>
            <a:normAutofit/>
          </a:bodyPr>
          <a:lstStyle/>
          <a:p>
            <a:pPr algn="r" rtl="1"/>
            <a:r>
              <a:rPr lang="prs-AF" sz="3600" dirty="0">
                <a:cs typeface="B Nazanin" panose="00000700000000000000" pitchFamily="2" charset="-78"/>
              </a:rPr>
              <a:t>والپرویک اسید در حالت عادی ۹۰ – ۹۵ فیصد با پروتین پلازما اتصال می یابد در صورت کاهش </a:t>
            </a:r>
            <a:r>
              <a:rPr lang="prs-AF" sz="3600" dirty="0" smtClean="0">
                <a:cs typeface="B Nazanin" panose="00000700000000000000" pitchFamily="2" charset="-78"/>
              </a:rPr>
              <a:t>اتصال آن با پروتین پلازما، خطر </a:t>
            </a:r>
            <a:r>
              <a:rPr lang="prs-AF" sz="3600" dirty="0">
                <a:cs typeface="B Nazanin" panose="00000700000000000000" pitchFamily="2" charset="-78"/>
              </a:rPr>
              <a:t>مسمومیت افزایش می یابد</a:t>
            </a:r>
            <a:r>
              <a:rPr lang="fa-IR" sz="3600" dirty="0">
                <a:cs typeface="B Nazanin" panose="00000700000000000000" pitchFamily="2" charset="-78"/>
              </a:rPr>
              <a:t> </a:t>
            </a:r>
            <a:endParaRPr lang="prs-AF" sz="3600" dirty="0">
              <a:cs typeface="B Nazanin" panose="00000700000000000000" pitchFamily="2" charset="-78"/>
            </a:endParaRPr>
          </a:p>
          <a:p>
            <a:endParaRPr lang="en-GB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C5B8-89FB-46DA-A4F4-FE1846058874}" type="slidenum">
              <a:rPr lang="en-GB" smtClean="0"/>
              <a:t>27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552473"/>
            <a:ext cx="5850083" cy="530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12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prs-AF" sz="3600" dirty="0" smtClean="0">
                <a:cs typeface="B Nazanin" panose="00000700000000000000" pitchFamily="2" charset="-78"/>
              </a:rPr>
              <a:t>حجم توزیع را بیشتر می سازد که خود سبب تغییرات در غلظت پلازمایی دوا می شود</a:t>
            </a:r>
            <a:endParaRPr lang="en-GB" sz="3600" dirty="0">
              <a:cs typeface="B Nazanin" panose="00000700000000000000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C5B8-89FB-46DA-A4F4-FE1846058874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78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prs-AF" dirty="0" smtClean="0">
                <a:cs typeface="B Nazanin" panose="00000700000000000000" pitchFamily="2" charset="-78"/>
              </a:rPr>
              <a:t>تصنیف ادویه از نظر مصونیت آن‌ها درجریان حاملگی</a:t>
            </a:r>
            <a:endParaRPr lang="en-GB" dirty="0">
              <a:cs typeface="B Nazanin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118" y="1456657"/>
            <a:ext cx="11031682" cy="5264818"/>
          </a:xfrm>
        </p:spPr>
        <p:txBody>
          <a:bodyPr>
            <a:noAutofit/>
          </a:bodyPr>
          <a:lstStyle/>
          <a:p>
            <a:pPr algn="r" rtl="1"/>
            <a:r>
              <a:rPr lang="en-GB" sz="3200" dirty="0" smtClean="0">
                <a:cs typeface="B Nazanin" panose="00000700000000000000" pitchFamily="2" charset="-78"/>
              </a:rPr>
              <a:t>A</a:t>
            </a:r>
            <a:r>
              <a:rPr lang="prs-AF" sz="3200" dirty="0" smtClean="0">
                <a:cs typeface="B Nazanin" panose="00000700000000000000" pitchFamily="2" charset="-78"/>
              </a:rPr>
              <a:t>: معمولا مصون، زیرا شواهدی در مورد صدمه به جنین در جریان حاملگی موجود نیست</a:t>
            </a:r>
          </a:p>
          <a:p>
            <a:pPr algn="r" rtl="1"/>
            <a:r>
              <a:rPr lang="en-GB" sz="3200" dirty="0" smtClean="0">
                <a:cs typeface="B Nazanin" panose="00000700000000000000" pitchFamily="2" charset="-78"/>
              </a:rPr>
              <a:t>B</a:t>
            </a:r>
            <a:r>
              <a:rPr lang="prs-AF" sz="3200" dirty="0" smtClean="0">
                <a:cs typeface="B Nazanin" panose="00000700000000000000" pitchFamily="2" charset="-78"/>
              </a:rPr>
              <a:t>: ممکن مصون باشد زیرا تحقیقات حیوانی خطر را نشان نداده و تحقیقات نزد انسان  موجود نیست و  یا نزد حیوان خطر اندک ولی نزد انسان خطر دیده نشده است</a:t>
            </a:r>
          </a:p>
          <a:p>
            <a:pPr algn="r" rtl="1"/>
            <a:r>
              <a:rPr lang="en-GB" sz="3200" dirty="0" smtClean="0">
                <a:cs typeface="B Nazanin" panose="00000700000000000000" pitchFamily="2" charset="-78"/>
              </a:rPr>
              <a:t>C</a:t>
            </a:r>
            <a:r>
              <a:rPr lang="prs-AF" sz="3200" dirty="0" smtClean="0">
                <a:cs typeface="B Nazanin" panose="00000700000000000000" pitchFamily="2" charset="-78"/>
              </a:rPr>
              <a:t>:در صورت بیشتر بودن منفعت با احتیاط استفاده شود</a:t>
            </a:r>
          </a:p>
          <a:p>
            <a:pPr algn="r" rtl="1"/>
            <a:r>
              <a:rPr lang="en-GB" sz="3200" dirty="0" smtClean="0">
                <a:cs typeface="B Nazanin" panose="00000700000000000000" pitchFamily="2" charset="-78"/>
              </a:rPr>
              <a:t>D</a:t>
            </a:r>
            <a:r>
              <a:rPr lang="prs-AF" sz="3200" dirty="0" smtClean="0">
                <a:cs typeface="B Nazanin" panose="00000700000000000000" pitchFamily="2" charset="-78"/>
              </a:rPr>
              <a:t>:در واقعات تهدید کننده حیات که بدیل مصون موجود نباشد استفاده شود</a:t>
            </a:r>
          </a:p>
          <a:p>
            <a:pPr algn="r" rtl="1"/>
            <a:r>
              <a:rPr lang="en-GB" sz="3200" dirty="0" smtClean="0">
                <a:cs typeface="B Nazanin" panose="00000700000000000000" pitchFamily="2" charset="-78"/>
              </a:rPr>
              <a:t>X</a:t>
            </a:r>
            <a:r>
              <a:rPr lang="prs-AF" sz="3200" dirty="0" smtClean="0">
                <a:cs typeface="B Nazanin" panose="00000700000000000000" pitchFamily="2" charset="-78"/>
              </a:rPr>
              <a:t>:در حاملگی استفاده نشود</a:t>
            </a:r>
          </a:p>
          <a:p>
            <a:pPr algn="r" rtl="1"/>
            <a:r>
              <a:rPr lang="en-GB" sz="3200" dirty="0" smtClean="0">
                <a:cs typeface="B Nazanin" panose="00000700000000000000" pitchFamily="2" charset="-78"/>
              </a:rPr>
              <a:t>NA</a:t>
            </a:r>
            <a:r>
              <a:rPr lang="prs-AF" sz="3200" dirty="0" smtClean="0">
                <a:cs typeface="B Nazanin" panose="00000700000000000000" pitchFamily="2" charset="-78"/>
              </a:rPr>
              <a:t>: در مورد آن معلومات موجود نیست</a:t>
            </a:r>
          </a:p>
          <a:p>
            <a:pPr algn="r" rtl="1"/>
            <a:endParaRPr lang="en-GB" sz="3200" dirty="0">
              <a:cs typeface="B Nazanin" panose="00000700000000000000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C5B8-89FB-46DA-A4F4-FE1846058874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2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262" y="1690688"/>
            <a:ext cx="11710737" cy="5167311"/>
          </a:xfrm>
        </p:spPr>
        <p:txBody>
          <a:bodyPr>
            <a:normAutofit/>
          </a:bodyPr>
          <a:lstStyle/>
          <a:p>
            <a:pPr algn="r" rtl="1"/>
            <a:r>
              <a:rPr lang="prs-AF" sz="3600" dirty="0" smtClean="0">
                <a:cs typeface="B Nazanin" panose="00000700000000000000" pitchFamily="2" charset="-78"/>
              </a:rPr>
              <a:t>امراض ایتروژنیک می تواند شامل خطاهای دوایی، جراحی، تشخیصیه و حتی انتانات باشد ولی معمولترین نوع آن </a:t>
            </a:r>
            <a:r>
              <a:rPr lang="prs-AF" sz="3600" b="1" dirty="0" smtClean="0">
                <a:cs typeface="B Nazanin" panose="00000700000000000000" pitchFamily="2" charset="-78"/>
              </a:rPr>
              <a:t>امراض ایتروژنیک ناشی از ادویه </a:t>
            </a:r>
            <a:r>
              <a:rPr lang="prs-AF" sz="3600" dirty="0" smtClean="0">
                <a:cs typeface="B Nazanin" panose="00000700000000000000" pitchFamily="2" charset="-78"/>
              </a:rPr>
              <a:t>می باشد </a:t>
            </a:r>
          </a:p>
          <a:p>
            <a:pPr algn="r" rtl="1"/>
            <a:endParaRPr lang="en-GB" sz="3600" dirty="0">
              <a:solidFill>
                <a:srgbClr val="FF0000"/>
              </a:solidFill>
              <a:cs typeface="B Nazanin" panose="00000700000000000000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C5B8-89FB-46DA-A4F4-FE184605887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57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prs-AF" sz="3600" dirty="0" smtClean="0">
                <a:cs typeface="B Nazanin" panose="00000700000000000000" pitchFamily="2" charset="-78"/>
              </a:rPr>
              <a:t>در این اواخر پیشنهاد شده است  که به عوض تصنیف الفبایی از قاعده </a:t>
            </a:r>
            <a:r>
              <a:rPr lang="prs-AF" sz="3600" dirty="0">
                <a:cs typeface="B Nazanin" panose="00000700000000000000" pitchFamily="2" charset="-78"/>
              </a:rPr>
              <a:t>لیبل گذاری حاملگی و شیردهی </a:t>
            </a:r>
            <a:r>
              <a:rPr lang="en-GB" sz="3200" dirty="0">
                <a:cs typeface="B Nazanin" panose="00000700000000000000" pitchFamily="2" charset="-78"/>
              </a:rPr>
              <a:t>(Pregnancy and lactation labelling rule)</a:t>
            </a:r>
            <a:r>
              <a:rPr lang="prs-AF" sz="3600" dirty="0">
                <a:cs typeface="B Nazanin" panose="00000700000000000000" pitchFamily="2" charset="-78"/>
              </a:rPr>
              <a:t>‌ </a:t>
            </a:r>
            <a:r>
              <a:rPr lang="prs-AF" sz="3600" dirty="0" smtClean="0">
                <a:cs typeface="B Nazanin" panose="00000700000000000000" pitchFamily="2" charset="-78"/>
              </a:rPr>
              <a:t>استفاده شود</a:t>
            </a:r>
            <a:endParaRPr lang="prs-AF" sz="3600" dirty="0">
              <a:cs typeface="B Nazanin" panose="00000700000000000000" pitchFamily="2" charset="-78"/>
            </a:endParaRPr>
          </a:p>
          <a:p>
            <a:pPr algn="r" rtl="1"/>
            <a:endParaRPr lang="en-GB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C5B8-89FB-46DA-A4F4-FE1846058874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20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prs-AF" dirty="0" smtClean="0">
                <a:cs typeface="B Nazanin" panose="00000700000000000000" pitchFamily="2" charset="-78"/>
              </a:rPr>
              <a:t>نتایج تحقیقات نزد حیوانات در مورد مصونیت ادویه در جریان حاملگی</a:t>
            </a:r>
            <a:endParaRPr lang="en-GB" dirty="0">
              <a:cs typeface="B Nazanin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5"/>
            <a:ext cx="12115800" cy="4351338"/>
          </a:xfrm>
        </p:spPr>
        <p:txBody>
          <a:bodyPr>
            <a:normAutofit lnSpcReduction="10000"/>
          </a:bodyPr>
          <a:lstStyle/>
          <a:p>
            <a:pPr lvl="0" algn="r" rtl="1"/>
            <a:r>
              <a:rPr lang="prs-AF" sz="3600" dirty="0" smtClean="0">
                <a:cs typeface="B Nazanin" panose="00000700000000000000" pitchFamily="2" charset="-78"/>
              </a:rPr>
              <a:t>خطر اندک: دوا </a:t>
            </a:r>
            <a:r>
              <a:rPr lang="prs-AF" sz="3600" dirty="0">
                <a:cs typeface="B Nazanin" panose="00000700000000000000" pitchFamily="2" charset="-78"/>
              </a:rPr>
              <a:t>سبب ایجاد سمیت انکشافی </a:t>
            </a:r>
            <a:r>
              <a:rPr lang="prs-AF" sz="3600" dirty="0" smtClean="0">
                <a:cs typeface="B Nazanin" panose="00000700000000000000" pitchFamily="2" charset="-78"/>
              </a:rPr>
              <a:t>در </a:t>
            </a:r>
            <a:r>
              <a:rPr lang="prs-AF" sz="3600" dirty="0">
                <a:cs typeface="B Nazanin" panose="00000700000000000000" pitchFamily="2" charset="-78"/>
              </a:rPr>
              <a:t>تمامی انواع حیوانات مطالعه شده نگردیده </a:t>
            </a:r>
            <a:r>
              <a:rPr lang="prs-AF" sz="3600" dirty="0" smtClean="0">
                <a:cs typeface="B Nazanin" panose="00000700000000000000" pitchFamily="2" charset="-78"/>
              </a:rPr>
              <a:t>است</a:t>
            </a:r>
            <a:endParaRPr lang="en-GB" sz="3600" dirty="0">
              <a:cs typeface="B Nazanin" panose="00000700000000000000" pitchFamily="2" charset="-78"/>
            </a:endParaRPr>
          </a:p>
          <a:p>
            <a:pPr lvl="0" algn="r" rtl="1"/>
            <a:r>
              <a:rPr lang="prs-AF" sz="3600" dirty="0" smtClean="0">
                <a:cs typeface="B Nazanin" panose="00000700000000000000" pitchFamily="2" charset="-78"/>
              </a:rPr>
              <a:t>خطر متوسط: ادویه </a:t>
            </a:r>
            <a:r>
              <a:rPr lang="prs-AF" sz="3600" dirty="0">
                <a:cs typeface="B Nazanin" panose="00000700000000000000" pitchFamily="2" charset="-78"/>
              </a:rPr>
              <a:t>سبب سمیت </a:t>
            </a:r>
            <a:r>
              <a:rPr lang="prs-AF" sz="3600" dirty="0" smtClean="0">
                <a:cs typeface="B Nazanin" panose="00000700000000000000" pitchFamily="2" charset="-78"/>
              </a:rPr>
              <a:t>در نزد، </a:t>
            </a:r>
            <a:r>
              <a:rPr lang="prs-AF" sz="3600" dirty="0">
                <a:cs typeface="B Nazanin" panose="00000700000000000000" pitchFamily="2" charset="-78"/>
              </a:rPr>
              <a:t>یکی از انواع حیوانات مورد مطالعه شده </a:t>
            </a:r>
            <a:r>
              <a:rPr lang="prs-AF" sz="3600" dirty="0" smtClean="0">
                <a:cs typeface="B Nazanin" panose="00000700000000000000" pitchFamily="2" charset="-78"/>
              </a:rPr>
              <a:t>است</a:t>
            </a:r>
            <a:endParaRPr lang="en-GB" sz="3600" dirty="0">
              <a:cs typeface="B Nazanin" panose="00000700000000000000" pitchFamily="2" charset="-78"/>
            </a:endParaRPr>
          </a:p>
          <a:p>
            <a:pPr lvl="0" algn="r" rtl="1"/>
            <a:r>
              <a:rPr lang="prs-AF" sz="3600" dirty="0" smtClean="0">
                <a:cs typeface="B Nazanin" panose="00000700000000000000" pitchFamily="2" charset="-78"/>
              </a:rPr>
              <a:t>خطر : دوا </a:t>
            </a:r>
            <a:r>
              <a:rPr lang="prs-AF" sz="3600" dirty="0">
                <a:cs typeface="B Nazanin" panose="00000700000000000000" pitchFamily="2" charset="-78"/>
              </a:rPr>
              <a:t>سبب ایجاد سمیت انکشافی  </a:t>
            </a:r>
            <a:r>
              <a:rPr lang="prs-AF" sz="3600" dirty="0" smtClean="0">
                <a:cs typeface="B Nazanin" panose="00000700000000000000" pitchFamily="2" charset="-78"/>
              </a:rPr>
              <a:t>در </a:t>
            </a:r>
            <a:r>
              <a:rPr lang="prs-AF" sz="3600" dirty="0">
                <a:cs typeface="B Nazanin" panose="00000700000000000000" pitchFamily="2" charset="-78"/>
              </a:rPr>
              <a:t>دو نوع از حیوانات تحت مطالعه شده </a:t>
            </a:r>
            <a:r>
              <a:rPr lang="prs-AF" sz="3600" dirty="0" smtClean="0">
                <a:cs typeface="B Nazanin" panose="00000700000000000000" pitchFamily="2" charset="-78"/>
              </a:rPr>
              <a:t>است</a:t>
            </a:r>
            <a:endParaRPr lang="en-GB" sz="3600" dirty="0">
              <a:cs typeface="B Nazanin" panose="00000700000000000000" pitchFamily="2" charset="-78"/>
            </a:endParaRPr>
          </a:p>
          <a:p>
            <a:pPr lvl="0" algn="r" rtl="1"/>
            <a:r>
              <a:rPr lang="prs-AF" sz="3600" dirty="0" smtClean="0">
                <a:cs typeface="B Nazanin" panose="00000700000000000000" pitchFamily="2" charset="-78"/>
              </a:rPr>
              <a:t>خطر </a:t>
            </a:r>
            <a:r>
              <a:rPr lang="prs-AF" sz="3600" dirty="0">
                <a:cs typeface="B Nazanin" panose="00000700000000000000" pitchFamily="2" charset="-78"/>
              </a:rPr>
              <a:t>بلند </a:t>
            </a:r>
            <a:r>
              <a:rPr lang="prs-AF" sz="3600" dirty="0" smtClean="0">
                <a:cs typeface="B Nazanin" panose="00000700000000000000" pitchFamily="2" charset="-78"/>
              </a:rPr>
              <a:t>: دوا </a:t>
            </a:r>
            <a:r>
              <a:rPr lang="prs-AF" sz="3600" dirty="0">
                <a:cs typeface="B Nazanin" panose="00000700000000000000" pitchFamily="2" charset="-78"/>
              </a:rPr>
              <a:t>سبب ایجاد سمیت انکشافی </a:t>
            </a:r>
            <a:r>
              <a:rPr lang="prs-AF" sz="3600" dirty="0" smtClean="0">
                <a:cs typeface="B Nazanin" panose="00000700000000000000" pitchFamily="2" charset="-78"/>
              </a:rPr>
              <a:t>در </a:t>
            </a:r>
            <a:r>
              <a:rPr lang="prs-AF" sz="3600" dirty="0">
                <a:cs typeface="B Nazanin" panose="00000700000000000000" pitchFamily="2" charset="-78"/>
              </a:rPr>
              <a:t>سه یا بیشتر از سه نوع از حیوانات تحت مطالعه شده است.</a:t>
            </a:r>
            <a:endParaRPr lang="en-GB" sz="3600" dirty="0">
              <a:cs typeface="B Nazanin" panose="00000700000000000000" pitchFamily="2" charset="-78"/>
            </a:endParaRPr>
          </a:p>
          <a:p>
            <a:pPr algn="r" rtl="1"/>
            <a:endParaRPr lang="en-GB" dirty="0">
              <a:cs typeface="B Nazanin" panose="00000700000000000000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C5B8-89FB-46DA-A4F4-FE1846058874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35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726" y="319181"/>
            <a:ext cx="10515600" cy="1325563"/>
          </a:xfrm>
        </p:spPr>
        <p:txBody>
          <a:bodyPr>
            <a:normAutofit fontScale="90000"/>
          </a:bodyPr>
          <a:lstStyle/>
          <a:p>
            <a:pPr algn="r" rtl="1"/>
            <a:r>
              <a:rPr lang="prs-AF" dirty="0" smtClean="0">
                <a:cs typeface="B Nazanin" panose="00000700000000000000" pitchFamily="2" charset="-78"/>
              </a:rPr>
              <a:t/>
            </a:r>
            <a:br>
              <a:rPr lang="prs-AF" dirty="0" smtClean="0">
                <a:cs typeface="B Nazanin" panose="00000700000000000000" pitchFamily="2" charset="-78"/>
              </a:rPr>
            </a:br>
            <a:r>
              <a:rPr lang="prs-AF" dirty="0" smtClean="0">
                <a:cs typeface="B Nazanin" panose="00000700000000000000" pitchFamily="2" charset="-78"/>
              </a:rPr>
              <a:t>ادویه</a:t>
            </a:r>
            <a:br>
              <a:rPr lang="prs-AF" dirty="0" smtClean="0">
                <a:cs typeface="B Nazanin" panose="00000700000000000000" pitchFamily="2" charset="-78"/>
              </a:rPr>
            </a:br>
            <a:r>
              <a:rPr lang="prs-AF" dirty="0" smtClean="0">
                <a:cs typeface="B Nazanin" panose="00000700000000000000" pitchFamily="2" charset="-78"/>
              </a:rPr>
              <a:t> در جریان</a:t>
            </a:r>
            <a:br>
              <a:rPr lang="prs-AF" dirty="0" smtClean="0">
                <a:cs typeface="B Nazanin" panose="00000700000000000000" pitchFamily="2" charset="-78"/>
              </a:rPr>
            </a:br>
            <a:r>
              <a:rPr lang="prs-AF" dirty="0" smtClean="0">
                <a:cs typeface="B Nazanin" panose="00000700000000000000" pitchFamily="2" charset="-78"/>
              </a:rPr>
              <a:t> شیردهی</a:t>
            </a:r>
            <a:endParaRPr lang="en-GB" dirty="0">
              <a:cs typeface="B Nazanin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319181"/>
            <a:ext cx="9512969" cy="653881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549836" y="2281879"/>
            <a:ext cx="2413291" cy="2301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C5B8-89FB-46DA-A4F4-FE1846058874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08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rs-AF" dirty="0" smtClean="0">
                <a:cs typeface="B Nazanin" panose="00000700000000000000" pitchFamily="2" charset="-78"/>
              </a:rPr>
              <a:t>استعمال ادویه نزد اطفال</a:t>
            </a:r>
            <a:endParaRPr lang="en-GB" dirty="0">
              <a:cs typeface="B Nazanin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 rtl="1"/>
            <a:r>
              <a:rPr lang="ar-SA" sz="3600" dirty="0">
                <a:cs typeface="B Nazanin" panose="00000700000000000000" pitchFamily="2" charset="-78"/>
              </a:rPr>
              <a:t>کودکان فقط "بزرگسالان کوچک" نیستند و </a:t>
            </a:r>
            <a:r>
              <a:rPr lang="prs-AF" sz="3600" dirty="0" smtClean="0">
                <a:cs typeface="B Nazanin" panose="00000700000000000000" pitchFamily="2" charset="-78"/>
              </a:rPr>
              <a:t>درنظر نگرفتن </a:t>
            </a:r>
            <a:r>
              <a:rPr lang="ar-SA" sz="3600" dirty="0" smtClean="0">
                <a:cs typeface="B Nazanin" panose="00000700000000000000" pitchFamily="2" charset="-78"/>
              </a:rPr>
              <a:t>تفاوت </a:t>
            </a:r>
            <a:r>
              <a:rPr lang="ar-SA" sz="3600" dirty="0">
                <a:cs typeface="B Nazanin" panose="00000700000000000000" pitchFamily="2" charset="-78"/>
              </a:rPr>
              <a:t>های مهم </a:t>
            </a:r>
            <a:r>
              <a:rPr lang="ar-SA" sz="3600" dirty="0" smtClean="0">
                <a:cs typeface="B Nazanin" panose="00000700000000000000" pitchFamily="2" charset="-78"/>
              </a:rPr>
              <a:t>فارمکوکینتیک منجر </a:t>
            </a:r>
            <a:r>
              <a:rPr lang="ar-SA" sz="3600" dirty="0">
                <a:cs typeface="B Nazanin" panose="00000700000000000000" pitchFamily="2" charset="-78"/>
              </a:rPr>
              <a:t>به </a:t>
            </a:r>
            <a:r>
              <a:rPr lang="prs-AF" sz="3600" dirty="0" smtClean="0">
                <a:cs typeface="B Nazanin" panose="00000700000000000000" pitchFamily="2" charset="-78"/>
              </a:rPr>
              <a:t>واقعات و نتایج </a:t>
            </a:r>
            <a:r>
              <a:rPr lang="ar-SA" sz="3600" dirty="0" smtClean="0">
                <a:cs typeface="B Nazanin" panose="00000700000000000000" pitchFamily="2" charset="-78"/>
              </a:rPr>
              <a:t>بحرانی شده </a:t>
            </a:r>
            <a:r>
              <a:rPr lang="prs-AF" sz="3600" dirty="0" smtClean="0">
                <a:cs typeface="B Nazanin" panose="00000700000000000000" pitchFamily="2" charset="-78"/>
              </a:rPr>
              <a:t>می تواند</a:t>
            </a:r>
          </a:p>
          <a:p>
            <a:pPr algn="r" rtl="1"/>
            <a:r>
              <a:rPr lang="ar-SA" sz="3600" dirty="0" smtClean="0">
                <a:cs typeface="B Nazanin" panose="00000700000000000000" pitchFamily="2" charset="-78"/>
              </a:rPr>
              <a:t>تغییرات </a:t>
            </a:r>
            <a:r>
              <a:rPr lang="ar-SA" sz="3600" dirty="0">
                <a:cs typeface="B Nazanin" panose="00000700000000000000" pitchFamily="2" charset="-78"/>
              </a:rPr>
              <a:t>در جذب </a:t>
            </a:r>
            <a:r>
              <a:rPr lang="prs-AF" sz="3600" dirty="0" smtClean="0">
                <a:cs typeface="B Nazanin" panose="00000700000000000000" pitchFamily="2" charset="-78"/>
              </a:rPr>
              <a:t>دوا یکی از نکات </a:t>
            </a:r>
            <a:r>
              <a:rPr lang="ar-SA" sz="3600" dirty="0" smtClean="0">
                <a:cs typeface="B Nazanin" panose="00000700000000000000" pitchFamily="2" charset="-78"/>
              </a:rPr>
              <a:t>مهم است.</a:t>
            </a:r>
            <a:endParaRPr lang="prs-AF" sz="3600" dirty="0" smtClean="0">
              <a:cs typeface="B Nazanin" panose="00000700000000000000" pitchFamily="2" charset="-78"/>
            </a:endParaRPr>
          </a:p>
          <a:p>
            <a:pPr algn="r" rtl="1"/>
            <a:r>
              <a:rPr lang="ar-SA" sz="3600" dirty="0" smtClean="0">
                <a:cs typeface="B Nazanin" panose="00000700000000000000" pitchFamily="2" charset="-78"/>
              </a:rPr>
              <a:t>توزیع</a:t>
            </a:r>
            <a:r>
              <a:rPr lang="ar-SA" sz="3600" dirty="0">
                <a:cs typeface="B Nazanin" panose="00000700000000000000" pitchFamily="2" charset="-78"/>
              </a:rPr>
              <a:t>، </a:t>
            </a:r>
            <a:r>
              <a:rPr lang="ar-SA" sz="3600" dirty="0" smtClean="0">
                <a:cs typeface="B Nazanin" panose="00000700000000000000" pitchFamily="2" charset="-78"/>
              </a:rPr>
              <a:t>م</a:t>
            </a:r>
            <a:r>
              <a:rPr lang="prs-AF" sz="3600" dirty="0" smtClean="0">
                <a:cs typeface="B Nazanin" panose="00000700000000000000" pitchFamily="2" charset="-78"/>
              </a:rPr>
              <a:t>ی</a:t>
            </a:r>
            <a:r>
              <a:rPr lang="ar-SA" sz="3600" dirty="0" smtClean="0">
                <a:cs typeface="B Nazanin" panose="00000700000000000000" pitchFamily="2" charset="-78"/>
              </a:rPr>
              <a:t>تابولی</a:t>
            </a:r>
            <a:r>
              <a:rPr lang="prs-AF" sz="3600" dirty="0" smtClean="0">
                <a:cs typeface="B Nazanin" panose="00000700000000000000" pitchFamily="2" charset="-78"/>
              </a:rPr>
              <a:t>ز</a:t>
            </a:r>
            <a:r>
              <a:rPr lang="ar-SA" sz="3600" dirty="0" smtClean="0">
                <a:cs typeface="B Nazanin" panose="00000700000000000000" pitchFamily="2" charset="-78"/>
              </a:rPr>
              <a:t>م </a:t>
            </a:r>
            <a:r>
              <a:rPr lang="ar-SA" sz="3600" dirty="0">
                <a:cs typeface="B Nazanin" panose="00000700000000000000" pitchFamily="2" charset="-78"/>
              </a:rPr>
              <a:t>و </a:t>
            </a:r>
            <a:r>
              <a:rPr lang="prs-AF" sz="3600" dirty="0" smtClean="0">
                <a:cs typeface="B Nazanin" panose="00000700000000000000" pitchFamily="2" charset="-78"/>
              </a:rPr>
              <a:t>اطراح دوا </a:t>
            </a:r>
            <a:r>
              <a:rPr lang="ar-SA" sz="3600" dirty="0" smtClean="0">
                <a:cs typeface="B Nazanin" panose="00000700000000000000" pitchFamily="2" charset="-78"/>
              </a:rPr>
              <a:t>نه </a:t>
            </a:r>
            <a:r>
              <a:rPr lang="ar-SA" sz="3600" dirty="0">
                <a:cs typeface="B Nazanin" panose="00000700000000000000" pitchFamily="2" charset="-78"/>
              </a:rPr>
              <a:t>تنها بین بیماران کودک و بزرگسالان متفاوت است، بلکه در میان گروه های سنی کودکان نیز متفاوت </a:t>
            </a:r>
            <a:r>
              <a:rPr lang="ar-SA" sz="3600" dirty="0" smtClean="0">
                <a:cs typeface="B Nazanin" panose="00000700000000000000" pitchFamily="2" charset="-78"/>
              </a:rPr>
              <a:t>است</a:t>
            </a:r>
            <a:endParaRPr lang="en-GB" sz="3600" dirty="0">
              <a:cs typeface="B Nazanin" panose="00000700000000000000" pitchFamily="2" charset="-78"/>
            </a:endParaRPr>
          </a:p>
          <a:p>
            <a:pPr algn="r" rtl="1"/>
            <a:r>
              <a:rPr lang="prs-AF" sz="3600" dirty="0" smtClean="0">
                <a:cs typeface="B Nazanin" panose="00000700000000000000" pitchFamily="2" charset="-78"/>
              </a:rPr>
              <a:t>مصونیت ادویه </a:t>
            </a:r>
            <a:r>
              <a:rPr lang="ar-SA" sz="3600" dirty="0" smtClean="0">
                <a:cs typeface="B Nazanin" panose="00000700000000000000" pitchFamily="2" charset="-78"/>
              </a:rPr>
              <a:t>در </a:t>
            </a:r>
            <a:r>
              <a:rPr lang="prs-AF" sz="3600" dirty="0" smtClean="0">
                <a:cs typeface="B Nazanin" panose="00000700000000000000" pitchFamily="2" charset="-78"/>
              </a:rPr>
              <a:t>اطفال </a:t>
            </a:r>
            <a:r>
              <a:rPr lang="ar-SA" sz="3600" dirty="0" smtClean="0">
                <a:cs typeface="B Nazanin" panose="00000700000000000000" pitchFamily="2" charset="-78"/>
              </a:rPr>
              <a:t>و </a:t>
            </a:r>
            <a:r>
              <a:rPr lang="ar-SA" sz="3600" dirty="0">
                <a:cs typeface="B Nazanin" panose="00000700000000000000" pitchFamily="2" charset="-78"/>
              </a:rPr>
              <a:t>بزرگسالان </a:t>
            </a:r>
            <a:r>
              <a:rPr lang="ar-SA" sz="3600" dirty="0" smtClean="0">
                <a:cs typeface="B Nazanin" panose="00000700000000000000" pitchFamily="2" charset="-78"/>
              </a:rPr>
              <a:t>متفاوت</a:t>
            </a:r>
            <a:r>
              <a:rPr lang="prs-AF" sz="3600" dirty="0" smtClean="0">
                <a:cs typeface="B Nazanin" panose="00000700000000000000" pitchFamily="2" charset="-78"/>
              </a:rPr>
              <a:t> بوده می تواند</a:t>
            </a:r>
            <a:endParaRPr lang="en-GB" sz="3600" dirty="0">
              <a:cs typeface="B Nazanin" panose="00000700000000000000" pitchFamily="2" charset="-78"/>
            </a:endParaRPr>
          </a:p>
          <a:p>
            <a:pPr algn="r" rtl="1"/>
            <a:endParaRPr lang="en-GB" sz="3600" dirty="0">
              <a:cs typeface="B Nazanin" panose="00000700000000000000" pitchFamily="2" charset="-78"/>
            </a:endParaRPr>
          </a:p>
          <a:p>
            <a:pPr algn="r" rtl="1"/>
            <a:endParaRPr lang="en-GB" sz="3600" dirty="0">
              <a:cs typeface="B Nazanin" panose="00000700000000000000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C5B8-89FB-46DA-A4F4-FE1846058874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81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prs-AF" dirty="0" smtClean="0">
                <a:cs typeface="B Nazanin" panose="00000700000000000000" pitchFamily="2" charset="-78"/>
              </a:rPr>
              <a:t>استفاده ادویه نزد اطفال</a:t>
            </a:r>
            <a:endParaRPr lang="en-GB" dirty="0">
              <a:cs typeface="B Nazanin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r" rtl="1">
              <a:buNone/>
            </a:pPr>
            <a:r>
              <a:rPr lang="prs-AF" sz="3600" dirty="0" smtClean="0">
                <a:cs typeface="B Nazanin" panose="00000700000000000000" pitchFamily="2" charset="-78"/>
              </a:rPr>
              <a:t>عواملی که باید در نظر داشت:</a:t>
            </a:r>
          </a:p>
          <a:p>
            <a:pPr algn="r" rtl="1"/>
            <a:r>
              <a:rPr lang="prs-AF" sz="3900" dirty="0" smtClean="0">
                <a:cs typeface="B Nazanin" panose="00000700000000000000" pitchFamily="2" charset="-78"/>
              </a:rPr>
              <a:t>تاثیر سن در انتخاب و تجویز ادویه</a:t>
            </a:r>
          </a:p>
          <a:p>
            <a:pPr algn="r" rtl="1"/>
            <a:r>
              <a:rPr lang="prs-AF" sz="3900" dirty="0" smtClean="0">
                <a:cs typeface="B Nazanin" panose="00000700000000000000" pitchFamily="2" charset="-78"/>
              </a:rPr>
              <a:t>محاسبه دوز بر اساس وزن</a:t>
            </a:r>
          </a:p>
          <a:p>
            <a:pPr algn="r" rtl="1"/>
            <a:r>
              <a:rPr lang="prs-AF" sz="3900" dirty="0" smtClean="0">
                <a:cs typeface="B Nazanin" panose="00000700000000000000" pitchFamily="2" charset="-78"/>
              </a:rPr>
              <a:t>موجودیت فورمولیشن مناسب برای اطفال</a:t>
            </a:r>
          </a:p>
          <a:p>
            <a:pPr algn="r" rtl="1"/>
            <a:r>
              <a:rPr lang="prs-AF" sz="3900" dirty="0" smtClean="0">
                <a:cs typeface="B Nazanin" panose="00000700000000000000" pitchFamily="2" charset="-78"/>
              </a:rPr>
              <a:t>محدودیت برای تجویز ادویه در اطفال</a:t>
            </a:r>
          </a:p>
          <a:p>
            <a:pPr algn="r" rtl="1"/>
            <a:r>
              <a:rPr lang="prs-AF" sz="3900" dirty="0" smtClean="0">
                <a:cs typeface="B Nazanin" panose="00000700000000000000" pitchFamily="2" charset="-78"/>
              </a:rPr>
              <a:t>عدم موجودیت قاشق ستندرد در منزل و عدم توجه دوکتوران در این مورد</a:t>
            </a:r>
          </a:p>
          <a:p>
            <a:pPr algn="r" rtl="1"/>
            <a:r>
              <a:rPr lang="prs-AF" sz="3900" dirty="0" smtClean="0">
                <a:cs typeface="B Nazanin" panose="00000700000000000000" pitchFamily="2" charset="-78"/>
              </a:rPr>
              <a:t>مشکلات در تهیه سوسپنشن توسط والدین </a:t>
            </a:r>
            <a:endParaRPr lang="en-GB" sz="3900" dirty="0">
              <a:cs typeface="B Nazanin" panose="00000700000000000000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C5B8-89FB-46DA-A4F4-FE1846058874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9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rs-AF" dirty="0" smtClean="0">
                <a:cs typeface="B Nazanin" panose="00000700000000000000" pitchFamily="2" charset="-78"/>
              </a:rPr>
              <a:t>استفاده از ادویه در تشوشات کلیوی </a:t>
            </a:r>
            <a:endParaRPr lang="en-GB" dirty="0">
              <a:cs typeface="B Nazanin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prs-AF" sz="3600" dirty="0" smtClean="0">
                <a:cs typeface="B Nazanin" panose="00000700000000000000" pitchFamily="2" charset="-78"/>
              </a:rPr>
              <a:t>ارزیابی وظایف کلیوی</a:t>
            </a:r>
          </a:p>
          <a:p>
            <a:pPr algn="r" rtl="1"/>
            <a:r>
              <a:rPr lang="prs-AF" sz="3600" dirty="0" smtClean="0">
                <a:cs typeface="B Nazanin" panose="00000700000000000000" pitchFamily="2" charset="-78"/>
              </a:rPr>
              <a:t>حتی الامکان جلوگیری از ادویه که از طریق کلیه اطراح می شوند و نفروتوکسیک اند (ارزیابی وظایف کلیوی در صورت استفاده دوامدار از ادویه نفروتوکسیک)</a:t>
            </a:r>
          </a:p>
          <a:p>
            <a:pPr algn="r" rtl="1"/>
            <a:r>
              <a:rPr lang="prs-AF" sz="3600" dirty="0" smtClean="0">
                <a:cs typeface="B Nazanin" panose="00000700000000000000" pitchFamily="2" charset="-78"/>
              </a:rPr>
              <a:t>امکان تغییر  در نصف عمر دوا و تراکم ادویه در عضویت</a:t>
            </a:r>
          </a:p>
          <a:p>
            <a:pPr algn="r" rtl="1"/>
            <a:r>
              <a:rPr lang="prs-AF" sz="3600" dirty="0" smtClean="0">
                <a:cs typeface="B Nazanin" panose="00000700000000000000" pitchFamily="2" charset="-78"/>
              </a:rPr>
              <a:t>کاهش دوز ادویه نظر به ماخذ </a:t>
            </a:r>
            <a:endParaRPr lang="ar-SA" sz="3600" dirty="0" smtClean="0">
              <a:cs typeface="B Nazanin" panose="00000700000000000000" pitchFamily="2" charset="-78"/>
            </a:endParaRPr>
          </a:p>
          <a:p>
            <a:pPr algn="r" rtl="1"/>
            <a:endParaRPr lang="prs-AF" sz="3600" dirty="0" smtClean="0">
              <a:solidFill>
                <a:srgbClr val="FF0000"/>
              </a:solidFill>
            </a:endParaRPr>
          </a:p>
          <a:p>
            <a:pPr algn="r" rtl="1"/>
            <a:endParaRPr lang="en-GB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C5B8-89FB-46DA-A4F4-FE1846058874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46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rs-AF" dirty="0" smtClean="0">
                <a:cs typeface="B Nazanin" panose="00000700000000000000" pitchFamily="2" charset="-78"/>
              </a:rPr>
              <a:t>استفاده از ادویه در تشوشات کبدی</a:t>
            </a:r>
            <a:endParaRPr lang="en-GB" dirty="0">
              <a:cs typeface="B Nazanin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prs-AF" sz="3600" dirty="0" smtClean="0">
                <a:cs typeface="B Nazanin" panose="00000700000000000000" pitchFamily="2" charset="-78"/>
              </a:rPr>
              <a:t>ارزیابی وظایف کبدی</a:t>
            </a:r>
          </a:p>
          <a:p>
            <a:pPr algn="r" rtl="1"/>
            <a:r>
              <a:rPr lang="prs-AF" sz="3600" dirty="0" smtClean="0">
                <a:cs typeface="B Nazanin" panose="00000700000000000000" pitchFamily="2" charset="-78"/>
              </a:rPr>
              <a:t>حتی الامکان جلوگیری از ادویه که استقلاب کبدی دارند و هیپاتوتوکسیک اند</a:t>
            </a:r>
          </a:p>
          <a:p>
            <a:pPr algn="r" rtl="1"/>
            <a:r>
              <a:rPr lang="prs-AF" sz="3600" dirty="0" smtClean="0">
                <a:cs typeface="B Nazanin" panose="00000700000000000000" pitchFamily="2" charset="-78"/>
              </a:rPr>
              <a:t>امکان تغییر  در نصف عمر دوا و تراکم ادویه در عضویت</a:t>
            </a:r>
          </a:p>
          <a:p>
            <a:pPr algn="r" rtl="1"/>
            <a:r>
              <a:rPr lang="prs-AF" sz="3600" dirty="0" smtClean="0">
                <a:cs typeface="B Nazanin" panose="00000700000000000000" pitchFamily="2" charset="-78"/>
              </a:rPr>
              <a:t>کاهش دوز ادویه</a:t>
            </a:r>
          </a:p>
          <a:p>
            <a:pPr algn="r" rtl="1"/>
            <a:endParaRPr lang="en-GB" sz="3600" dirty="0">
              <a:cs typeface="B Nazanin" panose="00000700000000000000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C5B8-89FB-46DA-A4F4-FE1846058874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36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rs-AF" dirty="0" smtClean="0">
                <a:cs typeface="B Nazanin" panose="00000700000000000000" pitchFamily="2" charset="-78"/>
              </a:rPr>
              <a:t>خلاصه</a:t>
            </a:r>
            <a:endParaRPr lang="en-GB" dirty="0">
              <a:cs typeface="B Nazanin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prs-AF" sz="4000" dirty="0" smtClean="0">
                <a:cs typeface="B Nazanin" panose="00000700000000000000" pitchFamily="2" charset="-78"/>
              </a:rPr>
              <a:t>ارزش تاریخچه</a:t>
            </a:r>
          </a:p>
          <a:p>
            <a:pPr algn="r" rtl="1"/>
            <a:r>
              <a:rPr lang="prs-AF" sz="4000" dirty="0" smtClean="0">
                <a:cs typeface="B Nazanin" panose="00000700000000000000" pitchFamily="2" charset="-78"/>
              </a:rPr>
              <a:t>امراض ایتروژنیک</a:t>
            </a:r>
          </a:p>
          <a:p>
            <a:pPr algn="r" rtl="1"/>
            <a:r>
              <a:rPr lang="prs-AF" sz="4000" dirty="0" smtClean="0">
                <a:cs typeface="B Nazanin" panose="00000700000000000000" pitchFamily="2" charset="-78"/>
              </a:rPr>
              <a:t>استفاده از ادویه در حالات خاص</a:t>
            </a:r>
            <a:endParaRPr lang="en-GB" sz="4000" dirty="0">
              <a:cs typeface="B Nazanin" panose="00000700000000000000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C5B8-89FB-46DA-A4F4-FE1846058874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12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prs-AF" dirty="0" smtClean="0"/>
              <a:t>ماخذ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1600" dirty="0" err="1">
                <a:cs typeface="+mj-cs"/>
              </a:rPr>
              <a:t>Permpongkosol</a:t>
            </a:r>
            <a:r>
              <a:rPr lang="en-GB" sz="1600" dirty="0">
                <a:cs typeface="+mj-cs"/>
              </a:rPr>
              <a:t> S. Iatrogenic disease in the elderly: risk factors, consequences, and prevention. </a:t>
            </a:r>
            <a:r>
              <a:rPr lang="en-GB" sz="1600" dirty="0" err="1">
                <a:cs typeface="+mj-cs"/>
              </a:rPr>
              <a:t>Clin</a:t>
            </a:r>
            <a:r>
              <a:rPr lang="en-GB" sz="1600" dirty="0">
                <a:cs typeface="+mj-cs"/>
              </a:rPr>
              <a:t> </a:t>
            </a:r>
            <a:r>
              <a:rPr lang="en-GB" sz="1600" dirty="0" err="1">
                <a:cs typeface="+mj-cs"/>
              </a:rPr>
              <a:t>Interv</a:t>
            </a:r>
            <a:r>
              <a:rPr lang="en-GB" sz="1600" dirty="0">
                <a:cs typeface="+mj-cs"/>
              </a:rPr>
              <a:t> Aging. 2011;6:77-82. </a:t>
            </a:r>
            <a:r>
              <a:rPr lang="en-GB" sz="1600" dirty="0" err="1">
                <a:cs typeface="+mj-cs"/>
              </a:rPr>
              <a:t>doi</a:t>
            </a:r>
            <a:r>
              <a:rPr lang="en-GB" sz="1600" dirty="0">
                <a:cs typeface="+mj-cs"/>
              </a:rPr>
              <a:t>: 10.2147/CIA.S10252. </a:t>
            </a:r>
            <a:r>
              <a:rPr lang="en-GB" sz="1600" dirty="0" err="1">
                <a:cs typeface="+mj-cs"/>
              </a:rPr>
              <a:t>Epub</a:t>
            </a:r>
            <a:r>
              <a:rPr lang="en-GB" sz="1600" dirty="0">
                <a:cs typeface="+mj-cs"/>
              </a:rPr>
              <a:t> 2011 Mar 21. PMID: 21472095; PMCID: PMC3066256</a:t>
            </a:r>
            <a:r>
              <a:rPr lang="en-GB" sz="1600" dirty="0" smtClean="0">
                <a:cs typeface="+mj-cs"/>
              </a:rPr>
              <a:t>.</a:t>
            </a:r>
            <a:endParaRPr lang="prs-AF" sz="1600" dirty="0" smtClean="0">
              <a:cs typeface="+mj-cs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1600" dirty="0" err="1">
                <a:cs typeface="+mj-cs"/>
              </a:rPr>
              <a:t>Atiqi</a:t>
            </a:r>
            <a:r>
              <a:rPr lang="en-GB" sz="1600" dirty="0">
                <a:cs typeface="+mj-cs"/>
              </a:rPr>
              <a:t> R, van </a:t>
            </a:r>
            <a:r>
              <a:rPr lang="en-GB" sz="1600" dirty="0" err="1">
                <a:cs typeface="+mj-cs"/>
              </a:rPr>
              <a:t>Bommel</a:t>
            </a:r>
            <a:r>
              <a:rPr lang="en-GB" sz="1600" dirty="0">
                <a:cs typeface="+mj-cs"/>
              </a:rPr>
              <a:t> E, </a:t>
            </a:r>
            <a:r>
              <a:rPr lang="en-GB" sz="1600" dirty="0" err="1">
                <a:cs typeface="+mj-cs"/>
              </a:rPr>
              <a:t>Cleophas</a:t>
            </a:r>
            <a:r>
              <a:rPr lang="en-GB" sz="1600" dirty="0">
                <a:cs typeface="+mj-cs"/>
              </a:rPr>
              <a:t> TJ, </a:t>
            </a:r>
            <a:r>
              <a:rPr lang="en-GB" sz="1600" dirty="0" err="1">
                <a:cs typeface="+mj-cs"/>
              </a:rPr>
              <a:t>Zwinderman</a:t>
            </a:r>
            <a:r>
              <a:rPr lang="en-GB" sz="1600" dirty="0">
                <a:cs typeface="+mj-cs"/>
              </a:rPr>
              <a:t> AH. Prevalence of iatrogenic admissions to the Departments of Medicine/Cardiology/ Pulmonology in a 1,250 bed general hospital. </a:t>
            </a:r>
            <a:r>
              <a:rPr lang="en-GB" sz="1600" dirty="0" err="1">
                <a:cs typeface="+mj-cs"/>
              </a:rPr>
              <a:t>Int</a:t>
            </a:r>
            <a:r>
              <a:rPr lang="en-GB" sz="1600" dirty="0">
                <a:cs typeface="+mj-cs"/>
              </a:rPr>
              <a:t> J </a:t>
            </a:r>
            <a:r>
              <a:rPr lang="en-GB" sz="1600" dirty="0" err="1">
                <a:cs typeface="+mj-cs"/>
              </a:rPr>
              <a:t>Clin</a:t>
            </a:r>
            <a:r>
              <a:rPr lang="en-GB" sz="1600" dirty="0">
                <a:cs typeface="+mj-cs"/>
              </a:rPr>
              <a:t> </a:t>
            </a:r>
            <a:r>
              <a:rPr lang="en-GB" sz="1600" dirty="0" err="1">
                <a:cs typeface="+mj-cs"/>
              </a:rPr>
              <a:t>Pharmacol</a:t>
            </a:r>
            <a:r>
              <a:rPr lang="en-GB" sz="1600" dirty="0">
                <a:cs typeface="+mj-cs"/>
              </a:rPr>
              <a:t> </a:t>
            </a:r>
            <a:r>
              <a:rPr lang="en-GB" sz="1600" dirty="0" err="1">
                <a:cs typeface="+mj-cs"/>
              </a:rPr>
              <a:t>Ther</a:t>
            </a:r>
            <a:r>
              <a:rPr lang="en-GB" sz="1600" dirty="0">
                <a:cs typeface="+mj-cs"/>
              </a:rPr>
              <a:t>. 2010 Aug;48(8):517-24. </a:t>
            </a:r>
            <a:r>
              <a:rPr lang="en-GB" sz="1600" dirty="0" err="1">
                <a:cs typeface="+mj-cs"/>
              </a:rPr>
              <a:t>doi</a:t>
            </a:r>
            <a:r>
              <a:rPr lang="en-GB" sz="1600" dirty="0">
                <a:cs typeface="+mj-cs"/>
              </a:rPr>
              <a:t>: 10.5414/cpp48517. PMID: 20650043</a:t>
            </a:r>
            <a:r>
              <a:rPr lang="en-GB" sz="1600" dirty="0" smtClean="0">
                <a:cs typeface="+mj-cs"/>
              </a:rPr>
              <a:t>.</a:t>
            </a:r>
            <a:endParaRPr lang="prs-AF" sz="1600" dirty="0" smtClean="0">
              <a:cs typeface="+mj-cs"/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1600" dirty="0">
                <a:cs typeface="+mj-cs"/>
              </a:rPr>
              <a:t>Tam VC, Knowles SR, Cornish PL, Fine N, </a:t>
            </a:r>
            <a:r>
              <a:rPr lang="en-GB" sz="1600" dirty="0" err="1">
                <a:cs typeface="+mj-cs"/>
              </a:rPr>
              <a:t>Marchesano</a:t>
            </a:r>
            <a:r>
              <a:rPr lang="en-GB" sz="1600" dirty="0">
                <a:cs typeface="+mj-cs"/>
              </a:rPr>
              <a:t> R, </a:t>
            </a:r>
            <a:r>
              <a:rPr lang="en-GB" sz="1600" dirty="0" err="1">
                <a:cs typeface="+mj-cs"/>
              </a:rPr>
              <a:t>Etchells</a:t>
            </a:r>
            <a:r>
              <a:rPr lang="en-GB" sz="1600" dirty="0">
                <a:cs typeface="+mj-cs"/>
              </a:rPr>
              <a:t> EE. Frequency, type and clinical importance of medication history errors at admission to hospital: a systematic review. CMAJ. 2005 Aug 30;173(5):510-5. </a:t>
            </a:r>
            <a:r>
              <a:rPr lang="en-GB" sz="1600" dirty="0" err="1">
                <a:cs typeface="+mj-cs"/>
              </a:rPr>
              <a:t>doi</a:t>
            </a:r>
            <a:r>
              <a:rPr lang="en-GB" sz="1600" dirty="0">
                <a:cs typeface="+mj-cs"/>
              </a:rPr>
              <a:t>: 10.1503/cmaj.045311. PMID: 16129874; PMCID: PMC1188190.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C5B8-89FB-46DA-A4F4-FE1846058874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09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872" y="2578389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prs-AF" sz="4800" b="1" dirty="0">
                <a:latin typeface="2  Nazanin"/>
                <a:cs typeface="B Nazanin" panose="00000700000000000000" pitchFamily="2" charset="-78"/>
              </a:rPr>
              <a:t>تشکر از توجه تان </a:t>
            </a:r>
            <a:r>
              <a:rPr lang="prs-AF" sz="4800" b="1" dirty="0" smtClean="0">
                <a:latin typeface="2  Nazanin"/>
                <a:cs typeface="B Nazanin" panose="00000700000000000000" pitchFamily="2" charset="-78"/>
              </a:rPr>
              <a:t/>
            </a:r>
            <a:br>
              <a:rPr lang="prs-AF" sz="4800" b="1" dirty="0" smtClean="0">
                <a:latin typeface="2  Nazanin"/>
                <a:cs typeface="B Nazanin" panose="00000700000000000000" pitchFamily="2" charset="-78"/>
              </a:rPr>
            </a:br>
            <a:r>
              <a:rPr lang="prs-AF" sz="4800" b="1" dirty="0">
                <a:latin typeface="2  Nazanin"/>
                <a:cs typeface="B Nazanin" panose="00000700000000000000" pitchFamily="2" charset="-78"/>
              </a:rPr>
              <a:t/>
            </a:r>
            <a:br>
              <a:rPr lang="prs-AF" sz="4800" b="1" dirty="0">
                <a:latin typeface="2  Nazanin"/>
                <a:cs typeface="B Nazanin" panose="00000700000000000000" pitchFamily="2" charset="-78"/>
              </a:rPr>
            </a:br>
            <a:endParaRPr lang="en-GB" sz="4800" b="1" dirty="0">
              <a:latin typeface="2  Nazanin"/>
              <a:cs typeface="B Nazanin" panose="00000700000000000000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C5B8-89FB-46DA-A4F4-FE1846058874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11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 smtClean="0">
                <a:cs typeface="B Nazanin" panose="00000700000000000000" pitchFamily="2" charset="-78"/>
              </a:rPr>
              <a:t>مثال</a:t>
            </a:r>
            <a:r>
              <a:rPr lang="prs-AF" dirty="0">
                <a:cs typeface="B Nazanin" panose="00000700000000000000" pitchFamily="2" charset="-78"/>
              </a:rPr>
              <a:t> </a:t>
            </a:r>
            <a:r>
              <a:rPr lang="prs-AF" dirty="0" smtClean="0">
                <a:cs typeface="B Nazanin" panose="00000700000000000000" pitchFamily="2" charset="-78"/>
              </a:rPr>
              <a:t>ها</a:t>
            </a:r>
            <a:endParaRPr lang="en-GB" dirty="0">
              <a:cs typeface="B Nazanin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909" y="1027905"/>
            <a:ext cx="11249891" cy="5693569"/>
          </a:xfrm>
        </p:spPr>
        <p:txBody>
          <a:bodyPr>
            <a:noAutofit/>
          </a:bodyPr>
          <a:lstStyle/>
          <a:p>
            <a:pPr marL="0" indent="0" rtl="1">
              <a:buNone/>
            </a:pPr>
            <a:endParaRPr lang="en-GB" sz="4000" dirty="0">
              <a:cs typeface="B Nazanin" panose="00000700000000000000" pitchFamily="2" charset="-78"/>
            </a:endParaRPr>
          </a:p>
          <a:p>
            <a:pPr algn="r" rtl="1"/>
            <a:r>
              <a:rPr lang="prs-AF" sz="3600" dirty="0" smtClean="0">
                <a:cs typeface="B Nazanin" panose="00000700000000000000" pitchFamily="2" charset="-78"/>
              </a:rPr>
              <a:t>قرحه </a:t>
            </a:r>
            <a:r>
              <a:rPr lang="ar-SA" sz="3600" dirty="0" smtClean="0">
                <a:cs typeface="B Nazanin" panose="00000700000000000000" pitchFamily="2" charset="-78"/>
              </a:rPr>
              <a:t>پپتیک </a:t>
            </a:r>
            <a:r>
              <a:rPr lang="prs-AF" sz="3600" dirty="0" smtClean="0">
                <a:cs typeface="B Nazanin" panose="00000700000000000000" pitchFamily="2" charset="-78"/>
              </a:rPr>
              <a:t>در اثر استفاده از </a:t>
            </a:r>
            <a:r>
              <a:rPr lang="en-GB" sz="3600" dirty="0" smtClean="0">
                <a:latin typeface="Times New Roman" panose="02020603050405020304" pitchFamily="18" charset="0"/>
                <a:cs typeface="B Nazanin" panose="00000700000000000000" pitchFamily="2" charset="-78"/>
              </a:rPr>
              <a:t>NSAIDs</a:t>
            </a:r>
            <a:r>
              <a:rPr lang="prs-AF" sz="3600" dirty="0" smtClean="0">
                <a:cs typeface="B Nazanin" panose="00000700000000000000" pitchFamily="2" charset="-78"/>
              </a:rPr>
              <a:t> </a:t>
            </a:r>
            <a:r>
              <a:rPr lang="en-GB" sz="3600" dirty="0" smtClean="0">
                <a:cs typeface="B Nazanin" panose="00000700000000000000" pitchFamily="2" charset="-78"/>
              </a:rPr>
              <a:t> </a:t>
            </a:r>
            <a:r>
              <a:rPr lang="ar-SA" sz="3600" dirty="0">
                <a:cs typeface="B Nazanin" panose="00000700000000000000" pitchFamily="2" charset="-78"/>
              </a:rPr>
              <a:t>و </a:t>
            </a:r>
            <a:r>
              <a:rPr lang="ar-SA" sz="3600" dirty="0" smtClean="0">
                <a:cs typeface="B Nazanin" panose="00000700000000000000" pitchFamily="2" charset="-78"/>
              </a:rPr>
              <a:t>کورتیکوستروئیدها</a:t>
            </a:r>
            <a:endParaRPr lang="en-GB" sz="3600" dirty="0">
              <a:cs typeface="B Nazanin" panose="00000700000000000000" pitchFamily="2" charset="-78"/>
            </a:endParaRPr>
          </a:p>
          <a:p>
            <a:pPr algn="r" rtl="1"/>
            <a:r>
              <a:rPr lang="ar-SA" sz="3600" dirty="0" smtClean="0">
                <a:cs typeface="B Nazanin" panose="00000700000000000000" pitchFamily="2" charset="-78"/>
              </a:rPr>
              <a:t>پارکینسونیسم </a:t>
            </a:r>
            <a:r>
              <a:rPr lang="ar-SA" sz="3600" dirty="0">
                <a:cs typeface="B Nazanin" panose="00000700000000000000" pitchFamily="2" charset="-78"/>
              </a:rPr>
              <a:t>به واسطه فنوتیازین‌ها و سایر </a:t>
            </a:r>
            <a:r>
              <a:rPr lang="ar-SA" sz="3600" b="1" dirty="0">
                <a:cs typeface="B Nazanin" panose="00000700000000000000" pitchFamily="2" charset="-78"/>
              </a:rPr>
              <a:t>انتی سایکوتیک های وصفی</a:t>
            </a:r>
            <a:r>
              <a:rPr lang="ar-SA" sz="3600" dirty="0">
                <a:cs typeface="B Nazanin" panose="00000700000000000000" pitchFamily="2" charset="-78"/>
              </a:rPr>
              <a:t>.</a:t>
            </a:r>
            <a:endParaRPr lang="en-GB" sz="3600" dirty="0">
              <a:cs typeface="B Nazanin" panose="00000700000000000000" pitchFamily="2" charset="-78"/>
            </a:endParaRPr>
          </a:p>
          <a:p>
            <a:pPr algn="r" rtl="1"/>
            <a:r>
              <a:rPr lang="ar-SA" sz="3600" dirty="0" smtClean="0">
                <a:cs typeface="B Nazanin" panose="00000700000000000000" pitchFamily="2" charset="-78"/>
              </a:rPr>
              <a:t>هپاتیت </a:t>
            </a:r>
            <a:r>
              <a:rPr lang="prs-AF" sz="3600" dirty="0" smtClean="0">
                <a:cs typeface="B Nazanin" panose="00000700000000000000" pitchFamily="2" charset="-78"/>
              </a:rPr>
              <a:t>توسط </a:t>
            </a:r>
            <a:r>
              <a:rPr lang="ar-SA" sz="3600" dirty="0" smtClean="0">
                <a:cs typeface="B Nazanin" panose="00000700000000000000" pitchFamily="2" charset="-78"/>
              </a:rPr>
              <a:t>ایزونیازید</a:t>
            </a:r>
            <a:endParaRPr lang="en-GB" sz="3600" dirty="0">
              <a:cs typeface="B Nazanin" panose="00000700000000000000" pitchFamily="2" charset="-78"/>
            </a:endParaRPr>
          </a:p>
          <a:p>
            <a:pPr algn="r" rtl="1"/>
            <a:r>
              <a:rPr lang="en-GB" sz="3600" dirty="0">
                <a:latin typeface="Times New Roman" panose="02020603050405020304" pitchFamily="18" charset="0"/>
                <a:cs typeface="B Nazanin" panose="00000700000000000000" pitchFamily="2" charset="-78"/>
              </a:rPr>
              <a:t>Systemic Lupus Erythematous</a:t>
            </a:r>
            <a:r>
              <a:rPr lang="prs-AF" sz="3600" dirty="0">
                <a:latin typeface="Times New Roman" panose="02020603050405020304" pitchFamily="18" charset="0"/>
                <a:cs typeface="B Nazanin" panose="00000700000000000000" pitchFamily="2" charset="-78"/>
              </a:rPr>
              <a:t> </a:t>
            </a:r>
            <a:r>
              <a:rPr lang="prs-AF" sz="3600" dirty="0" smtClean="0">
                <a:cs typeface="B Nazanin" panose="00000700000000000000" pitchFamily="2" charset="-78"/>
              </a:rPr>
              <a:t>در اثر استفاده از </a:t>
            </a:r>
            <a:r>
              <a:rPr lang="ar-SA" sz="3600" dirty="0" smtClean="0">
                <a:cs typeface="B Nazanin" panose="00000700000000000000" pitchFamily="2" charset="-78"/>
              </a:rPr>
              <a:t>ه</a:t>
            </a:r>
            <a:r>
              <a:rPr lang="prs-AF" sz="3600" dirty="0" smtClean="0">
                <a:cs typeface="B Nazanin" panose="00000700000000000000" pitchFamily="2" charset="-78"/>
              </a:rPr>
              <a:t>ا</a:t>
            </a:r>
            <a:r>
              <a:rPr lang="ar-SA" sz="3600" dirty="0" smtClean="0">
                <a:cs typeface="B Nazanin" panose="00000700000000000000" pitchFamily="2" charset="-78"/>
              </a:rPr>
              <a:t>یدرالازین</a:t>
            </a:r>
            <a:endParaRPr lang="prs-AF" sz="3600" dirty="0" smtClean="0">
              <a:cs typeface="B Nazanin" panose="00000700000000000000" pitchFamily="2" charset="-78"/>
            </a:endParaRPr>
          </a:p>
          <a:p>
            <a:pPr algn="r" rtl="1"/>
            <a:r>
              <a:rPr lang="en-GB" sz="3600" dirty="0" smtClean="0">
                <a:latin typeface="Times New Roman" panose="02020603050405020304" pitchFamily="18" charset="0"/>
                <a:cs typeface="B Nazanin" panose="00000700000000000000" pitchFamily="2" charset="-78"/>
              </a:rPr>
              <a:t>Delirium</a:t>
            </a:r>
            <a:r>
              <a:rPr lang="prs-AF" sz="3600" dirty="0" smtClean="0">
                <a:latin typeface="Times New Roman" panose="02020603050405020304" pitchFamily="18" charset="0"/>
                <a:cs typeface="B Nazanin" panose="00000700000000000000" pitchFamily="2" charset="-78"/>
              </a:rPr>
              <a:t> </a:t>
            </a:r>
            <a:r>
              <a:rPr lang="prs-AF" sz="3600" dirty="0" smtClean="0">
                <a:cs typeface="B Nazanin" panose="00000700000000000000" pitchFamily="2" charset="-78"/>
              </a:rPr>
              <a:t>متعاقب عملیات جراحی</a:t>
            </a:r>
            <a:endParaRPr lang="en-GB" sz="3600" dirty="0">
              <a:cs typeface="B Nazanin" panose="00000700000000000000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C5B8-89FB-46DA-A4F4-FE184605887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66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306" y="0"/>
            <a:ext cx="5049387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C5B8-89FB-46DA-A4F4-FE1846058874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16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-527" t="31813" r="32756" b="27719"/>
          <a:stretch/>
        </p:blipFill>
        <p:spPr>
          <a:xfrm>
            <a:off x="-100049" y="161005"/>
            <a:ext cx="11890996" cy="532539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C5B8-89FB-46DA-A4F4-FE1846058874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40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rs-AF" dirty="0" smtClean="0">
                <a:cs typeface="B Nazanin" panose="00000700000000000000" pitchFamily="2" charset="-78"/>
              </a:rPr>
              <a:t>وقوعات</a:t>
            </a:r>
            <a:r>
              <a:rPr lang="prs-AF" dirty="0" smtClean="0">
                <a:solidFill>
                  <a:srgbClr val="FF0000"/>
                </a:solidFill>
                <a:cs typeface="B Nazanin" panose="00000700000000000000" pitchFamily="2" charset="-78"/>
              </a:rPr>
              <a:t> </a:t>
            </a:r>
            <a:r>
              <a:rPr lang="ps-AF" dirty="0" smtClean="0">
                <a:cs typeface="B Nazanin" panose="00000700000000000000" pitchFamily="2" charset="-78"/>
              </a:rPr>
              <a:t>امراض ایترواژنیک</a:t>
            </a:r>
            <a:endParaRPr lang="en-GB" dirty="0">
              <a:cs typeface="B Nazanin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prs-AF" sz="3600" dirty="0" smtClean="0">
                <a:cs typeface="B Nazanin" panose="00000700000000000000" pitchFamily="2" charset="-78"/>
              </a:rPr>
              <a:t>۲میتاانالیز انجام شده نشان داده که واقعات </a:t>
            </a:r>
            <a:r>
              <a:rPr lang="en-GB" sz="3600" dirty="0" smtClean="0">
                <a:cs typeface="B Nazanin" panose="00000700000000000000" pitchFamily="2" charset="-78"/>
              </a:rPr>
              <a:t>(Incidents)</a:t>
            </a:r>
            <a:r>
              <a:rPr lang="prs-AF" sz="3600" dirty="0" smtClean="0">
                <a:cs typeface="B Nazanin" panose="00000700000000000000" pitchFamily="2" charset="-78"/>
              </a:rPr>
              <a:t>: بین ۳.۴٪ - ۳۳.۹٪</a:t>
            </a:r>
          </a:p>
          <a:p>
            <a:pPr algn="r" rtl="1"/>
            <a:endParaRPr lang="en-GB" sz="4800" dirty="0">
              <a:cs typeface="B Nazanin" panose="00000700000000000000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C5B8-89FB-46DA-A4F4-FE184605887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81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dirty="0" smtClean="0">
                <a:cs typeface="B Nazanin" panose="00000700000000000000" pitchFamily="2" charset="-78"/>
              </a:rPr>
              <a:t>عوامل خطر </a:t>
            </a:r>
            <a:r>
              <a:rPr lang="prs-AF" dirty="0" smtClean="0">
                <a:cs typeface="B Nazanin" panose="00000700000000000000" pitchFamily="2" charset="-78"/>
              </a:rPr>
              <a:t>امراض</a:t>
            </a:r>
            <a:r>
              <a:rPr lang="ar-SA" dirty="0" smtClean="0">
                <a:cs typeface="B Nazanin" panose="00000700000000000000" pitchFamily="2" charset="-78"/>
              </a:rPr>
              <a:t> ایتروژنیک</a:t>
            </a:r>
            <a:endParaRPr lang="en-GB" dirty="0">
              <a:cs typeface="B Nazanin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 rtl="1"/>
            <a:r>
              <a:rPr lang="ar-SA" sz="3600" dirty="0" smtClean="0">
                <a:cs typeface="B Nazanin" panose="00000700000000000000" pitchFamily="2" charset="-78"/>
              </a:rPr>
              <a:t>تغییرات </a:t>
            </a:r>
            <a:r>
              <a:rPr lang="ar-SA" sz="3600" dirty="0">
                <a:cs typeface="B Nazanin" panose="00000700000000000000" pitchFamily="2" charset="-78"/>
              </a:rPr>
              <a:t>مربوط به سن </a:t>
            </a:r>
            <a:r>
              <a:rPr lang="prs-AF" sz="3600" dirty="0" smtClean="0">
                <a:cs typeface="B Nazanin" panose="00000700000000000000" pitchFamily="2" charset="-78"/>
              </a:rPr>
              <a:t>مریض</a:t>
            </a:r>
            <a:endParaRPr lang="ps-AF" sz="3600" dirty="0" smtClean="0">
              <a:cs typeface="B Nazanin" panose="00000700000000000000" pitchFamily="2" charset="-78"/>
            </a:endParaRPr>
          </a:p>
          <a:p>
            <a:pPr algn="r" rtl="1"/>
            <a:r>
              <a:rPr lang="ar-SA" sz="3600" dirty="0" smtClean="0">
                <a:cs typeface="B Nazanin" panose="00000700000000000000" pitchFamily="2" charset="-78"/>
              </a:rPr>
              <a:t>تنوع </a:t>
            </a:r>
            <a:r>
              <a:rPr lang="prs-AF" sz="3600" dirty="0">
                <a:cs typeface="B Nazanin" panose="00000700000000000000" pitchFamily="2" charset="-78"/>
              </a:rPr>
              <a:t>ج</a:t>
            </a:r>
            <a:r>
              <a:rPr lang="ar-SA" sz="3600" dirty="0" smtClean="0">
                <a:cs typeface="B Nazanin" panose="00000700000000000000" pitchFamily="2" charset="-78"/>
              </a:rPr>
              <a:t>نتیکی</a:t>
            </a:r>
            <a:endParaRPr lang="ps-AF" sz="3600" dirty="0" smtClean="0">
              <a:cs typeface="B Nazanin" panose="00000700000000000000" pitchFamily="2" charset="-78"/>
            </a:endParaRPr>
          </a:p>
          <a:p>
            <a:pPr algn="r" rtl="1"/>
            <a:r>
              <a:rPr lang="ar-SA" sz="3600" dirty="0" smtClean="0">
                <a:cs typeface="B Nazanin" panose="00000700000000000000" pitchFamily="2" charset="-78"/>
              </a:rPr>
              <a:t>امراض مترافقه(کلیه و </a:t>
            </a:r>
            <a:r>
              <a:rPr lang="ar-SA" sz="3600" dirty="0">
                <a:cs typeface="B Nazanin" panose="00000700000000000000" pitchFamily="2" charset="-78"/>
              </a:rPr>
              <a:t>کبد</a:t>
            </a:r>
            <a:r>
              <a:rPr lang="ar-SA" sz="3600" dirty="0" smtClean="0">
                <a:cs typeface="B Nazanin" panose="00000700000000000000" pitchFamily="2" charset="-78"/>
              </a:rPr>
              <a:t>) </a:t>
            </a:r>
            <a:endParaRPr lang="ps-AF" sz="3600" dirty="0" smtClean="0">
              <a:cs typeface="B Nazanin" panose="00000700000000000000" pitchFamily="2" charset="-78"/>
            </a:endParaRPr>
          </a:p>
          <a:p>
            <a:pPr algn="r" rtl="1"/>
            <a:r>
              <a:rPr lang="ar-SA" sz="3600" dirty="0" smtClean="0">
                <a:cs typeface="B Nazanin" panose="00000700000000000000" pitchFamily="2" charset="-78"/>
              </a:rPr>
              <a:t>حساسیت دوایی</a:t>
            </a:r>
            <a:endParaRPr lang="ps-AF" sz="3600" dirty="0" smtClean="0">
              <a:cs typeface="B Nazanin" panose="00000700000000000000" pitchFamily="2" charset="-78"/>
            </a:endParaRPr>
          </a:p>
          <a:p>
            <a:pPr algn="r" rtl="1"/>
            <a:r>
              <a:rPr lang="ar-SA" sz="3600" dirty="0" smtClean="0">
                <a:cs typeface="B Nazanin" panose="00000700000000000000" pitchFamily="2" charset="-78"/>
              </a:rPr>
              <a:t>آموزش </a:t>
            </a:r>
            <a:r>
              <a:rPr lang="ar-SA" sz="3600" dirty="0">
                <a:cs typeface="B Nazanin" panose="00000700000000000000" pitchFamily="2" charset="-78"/>
              </a:rPr>
              <a:t>ناکافی </a:t>
            </a:r>
            <a:r>
              <a:rPr lang="prs-AF" sz="3600" dirty="0" smtClean="0">
                <a:cs typeface="B Nazanin" panose="00000700000000000000" pitchFamily="2" charset="-78"/>
              </a:rPr>
              <a:t>کارمندان صحی </a:t>
            </a:r>
          </a:p>
          <a:p>
            <a:pPr algn="r" rtl="1"/>
            <a:r>
              <a:rPr lang="prs-AF" sz="3600" dirty="0" smtClean="0">
                <a:cs typeface="B Nazanin" panose="00000700000000000000" pitchFamily="2" charset="-78"/>
              </a:rPr>
              <a:t>مراجعه به داکتران  متعدد۱</a:t>
            </a:r>
            <a:endParaRPr lang="en-GB" sz="3600" dirty="0">
              <a:cs typeface="B Nazanin" panose="00000700000000000000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C5B8-89FB-46DA-A4F4-FE184605887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45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rs-AF" altLang="en-US" sz="4000" b="1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B Nazanin" panose="00000700000000000000" pitchFamily="2" charset="-78"/>
              </a:rPr>
              <a:t>ادامه ... </a:t>
            </a:r>
            <a:endParaRPr lang="en-GB" sz="4000" b="1" dirty="0">
              <a:latin typeface="Times New Roman" panose="02020603050405020304" pitchFamily="18" charset="0"/>
              <a:cs typeface="B Nazanin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z="2600" dirty="0"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lvl="1" algn="r" rtl="1"/>
            <a:r>
              <a:rPr lang="prs-AF" altLang="en-US" sz="3600" dirty="0" smtClean="0">
                <a:ea typeface="ＭＳ Ｐゴシック" panose="020B0600070205080204" pitchFamily="34" charset="-128"/>
                <a:cs typeface="B Nazanin" panose="00000700000000000000" pitchFamily="2" charset="-78"/>
              </a:rPr>
              <a:t>اخذ بیشتر از ۴ دوا</a:t>
            </a:r>
          </a:p>
          <a:p>
            <a:pPr lvl="1" algn="r" rtl="1"/>
            <a:r>
              <a:rPr lang="prs-AF" altLang="en-US" sz="3600" dirty="0" smtClean="0">
                <a:ea typeface="ＭＳ Ｐゴシック" panose="020B0600070205080204" pitchFamily="34" charset="-128"/>
                <a:cs typeface="B Nazanin" panose="00000700000000000000" pitchFamily="2" charset="-78"/>
              </a:rPr>
              <a:t>مصاب بودن مریض به بیشتر از ۴ مشکل طبی</a:t>
            </a:r>
          </a:p>
          <a:p>
            <a:pPr lvl="1" algn="r" rtl="1"/>
            <a:r>
              <a:rPr lang="prs-AF" altLang="en-US" sz="3600" dirty="0" smtClean="0">
                <a:ea typeface="ＭＳ Ｐゴシック" panose="020B0600070205080204" pitchFamily="34" charset="-128"/>
                <a:cs typeface="B Nazanin" panose="00000700000000000000" pitchFamily="2" charset="-78"/>
              </a:rPr>
              <a:t>بستری بودن بیشتر از ۱۴ </a:t>
            </a:r>
            <a:r>
              <a:rPr lang="prs-AF" altLang="en-US" sz="3600" dirty="0" smtClean="0">
                <a:ea typeface="ＭＳ Ｐゴシック" panose="020B0600070205080204" pitchFamily="34" charset="-128"/>
                <a:cs typeface="B Nazanin" panose="00000700000000000000" pitchFamily="2" charset="-78"/>
              </a:rPr>
              <a:t>روز</a:t>
            </a:r>
          </a:p>
          <a:p>
            <a:pPr lvl="1" algn="r" rtl="1"/>
            <a:r>
              <a:rPr lang="ar-SA" sz="3600" dirty="0">
                <a:cs typeface="B Nazanin" panose="00000700000000000000" pitchFamily="2" charset="-78"/>
              </a:rPr>
              <a:t> رژیم غذایی و وضعیت تغذیه</a:t>
            </a:r>
            <a:endParaRPr lang="ps-AF" sz="3600" dirty="0">
              <a:cs typeface="B Nazanin" panose="00000700000000000000" pitchFamily="2" charset="-78"/>
            </a:endParaRPr>
          </a:p>
          <a:p>
            <a:pPr lvl="1" algn="r" rtl="1"/>
            <a:endParaRPr lang="en-GB" sz="4000" dirty="0">
              <a:cs typeface="B Nazanin" panose="00000700000000000000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C5B8-89FB-46DA-A4F4-FE184605887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424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rs-AF" dirty="0">
                <a:cs typeface="B Nazanin" panose="00000700000000000000" pitchFamily="2" charset="-78"/>
              </a:rPr>
              <a:t>وظایف </a:t>
            </a:r>
            <a:r>
              <a:rPr lang="prs-AF" dirty="0" smtClean="0">
                <a:cs typeface="B Nazanin" panose="00000700000000000000" pitchFamily="2" charset="-78"/>
              </a:rPr>
              <a:t>داکتردر </a:t>
            </a:r>
            <a:r>
              <a:rPr lang="prs-AF" dirty="0">
                <a:cs typeface="B Nazanin" panose="00000700000000000000" pitchFamily="2" charset="-78"/>
              </a:rPr>
              <a:t>قبال کاهش خطر امراض ایتروژنیک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prs-AF" sz="3600" dirty="0" smtClean="0">
                <a:cs typeface="B Nazanin" panose="00000700000000000000" pitchFamily="2" charset="-78"/>
              </a:rPr>
              <a:t>متابعت </a:t>
            </a:r>
            <a:r>
              <a:rPr lang="prs-AF" sz="3600" dirty="0">
                <a:cs typeface="B Nazanin" panose="00000700000000000000" pitchFamily="2" charset="-78"/>
              </a:rPr>
              <a:t>از پروتوکول ها و رهنمودهای تداوی </a:t>
            </a:r>
            <a:r>
              <a:rPr lang="prs-AF" sz="3600" dirty="0" smtClean="0">
                <a:cs typeface="B Nazanin" panose="00000700000000000000" pitchFamily="2" charset="-78"/>
              </a:rPr>
              <a:t>ستندرد</a:t>
            </a:r>
          </a:p>
          <a:p>
            <a:pPr algn="r" rtl="1"/>
            <a:r>
              <a:rPr lang="ar-SA" sz="3600" dirty="0" smtClean="0">
                <a:cs typeface="B Nazanin" panose="00000700000000000000" pitchFamily="2" charset="-78"/>
              </a:rPr>
              <a:t> </a:t>
            </a:r>
            <a:r>
              <a:rPr lang="ar-SA" sz="3600" dirty="0">
                <a:cs typeface="B Nazanin" panose="00000700000000000000" pitchFamily="2" charset="-78"/>
              </a:rPr>
              <a:t>تجویز با آگاهی، دقت و </a:t>
            </a:r>
            <a:r>
              <a:rPr lang="ar-SA" sz="3600" dirty="0" smtClean="0">
                <a:cs typeface="B Nazanin" panose="00000700000000000000" pitchFamily="2" charset="-78"/>
              </a:rPr>
              <a:t>مسئولیت</a:t>
            </a:r>
            <a:endParaRPr lang="prs-AF" sz="3600" dirty="0" smtClean="0">
              <a:cs typeface="B Nazanin" panose="00000700000000000000" pitchFamily="2" charset="-78"/>
            </a:endParaRPr>
          </a:p>
          <a:p>
            <a:pPr algn="r" rtl="1"/>
            <a:r>
              <a:rPr lang="prs-AF" sz="3600" dirty="0" smtClean="0">
                <a:cs typeface="B Nazanin" panose="00000700000000000000" pitchFamily="2" charset="-78"/>
              </a:rPr>
              <a:t>استفاده </a:t>
            </a:r>
            <a:r>
              <a:rPr lang="prs-AF" sz="3600" dirty="0">
                <a:cs typeface="B Nazanin" panose="00000700000000000000" pitchFamily="2" charset="-78"/>
              </a:rPr>
              <a:t>از روش افهام و تفهیم </a:t>
            </a:r>
            <a:r>
              <a:rPr lang="prs-AF" sz="3600" dirty="0" smtClean="0">
                <a:cs typeface="B Nazanin" panose="00000700000000000000" pitchFamily="2" charset="-78"/>
              </a:rPr>
              <a:t>مناسب</a:t>
            </a:r>
          </a:p>
          <a:p>
            <a:pPr algn="r" rtl="1"/>
            <a:r>
              <a:rPr lang="prs-AF" sz="3600" dirty="0" smtClean="0">
                <a:cs typeface="B Nazanin" panose="00000700000000000000" pitchFamily="2" charset="-78"/>
              </a:rPr>
              <a:t>اشتراک </a:t>
            </a:r>
            <a:r>
              <a:rPr lang="prs-AF" sz="3600" dirty="0">
                <a:cs typeface="B Nazanin" panose="00000700000000000000" pitchFamily="2" charset="-78"/>
              </a:rPr>
              <a:t>در برنامه های آموزش متداوم طبی</a:t>
            </a:r>
          </a:p>
          <a:p>
            <a:pPr algn="r" rtl="1"/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C5B8-89FB-46DA-A4F4-FE184605887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87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365125"/>
            <a:ext cx="11970327" cy="1325563"/>
          </a:xfrm>
        </p:spPr>
        <p:txBody>
          <a:bodyPr/>
          <a:lstStyle/>
          <a:p>
            <a:pPr algn="r" rtl="1"/>
            <a:r>
              <a:rPr lang="prs-AF" dirty="0">
                <a:cs typeface="B Nazanin" panose="00000700000000000000" pitchFamily="2" charset="-78"/>
              </a:rPr>
              <a:t>وظایف </a:t>
            </a:r>
            <a:r>
              <a:rPr lang="prs-AF" dirty="0" smtClean="0">
                <a:cs typeface="B Nazanin" panose="00000700000000000000" pitchFamily="2" charset="-78"/>
              </a:rPr>
              <a:t>پالیسی </a:t>
            </a:r>
            <a:r>
              <a:rPr lang="prs-AF" dirty="0">
                <a:cs typeface="B Nazanin" panose="00000700000000000000" pitchFamily="2" charset="-78"/>
              </a:rPr>
              <a:t>سازان</a:t>
            </a:r>
            <a:r>
              <a:rPr lang="prs-AF" dirty="0" smtClean="0">
                <a:cs typeface="B Nazanin" panose="00000700000000000000" pitchFamily="2" charset="-78"/>
              </a:rPr>
              <a:t> </a:t>
            </a:r>
            <a:r>
              <a:rPr lang="prs-AF" dirty="0">
                <a:cs typeface="B Nazanin" panose="00000700000000000000" pitchFamily="2" charset="-78"/>
              </a:rPr>
              <a:t>در قبال کاهش خطر امراض ایتروژنیک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prs-AF" sz="3600" dirty="0" smtClean="0">
                <a:cs typeface="B Nazanin" panose="00000700000000000000" pitchFamily="2" charset="-78"/>
              </a:rPr>
              <a:t>ایجاد </a:t>
            </a:r>
            <a:r>
              <a:rPr lang="prs-AF" sz="3600" dirty="0">
                <a:cs typeface="B Nazanin" panose="00000700000000000000" pitchFamily="2" charset="-78"/>
              </a:rPr>
              <a:t>مقررات که سبب افزایش مصونیت مریض </a:t>
            </a:r>
            <a:r>
              <a:rPr lang="prs-AF" sz="3600" dirty="0" smtClean="0">
                <a:cs typeface="B Nazanin" panose="00000700000000000000" pitchFamily="2" charset="-78"/>
              </a:rPr>
              <a:t>شود</a:t>
            </a:r>
          </a:p>
          <a:p>
            <a:pPr algn="r" rtl="1"/>
            <a:r>
              <a:rPr lang="prs-AF" sz="3600" dirty="0" smtClean="0">
                <a:cs typeface="B Nazanin" panose="00000700000000000000" pitchFamily="2" charset="-78"/>
              </a:rPr>
              <a:t>بهبود </a:t>
            </a:r>
            <a:r>
              <a:rPr lang="prs-AF" sz="3600" dirty="0">
                <a:cs typeface="B Nazanin" panose="00000700000000000000" pitchFamily="2" charset="-78"/>
              </a:rPr>
              <a:t>کیفیت </a:t>
            </a:r>
            <a:r>
              <a:rPr lang="prs-AF" sz="3600" dirty="0" smtClean="0">
                <a:cs typeface="B Nazanin" panose="00000700000000000000" pitchFamily="2" charset="-78"/>
              </a:rPr>
              <a:t>عرضه خدمات صحی</a:t>
            </a:r>
          </a:p>
          <a:p>
            <a:pPr algn="r" rtl="1"/>
            <a:r>
              <a:rPr lang="prs-AF" sz="3600" dirty="0" smtClean="0">
                <a:cs typeface="B Nazanin" panose="00000700000000000000" pitchFamily="2" charset="-78"/>
              </a:rPr>
              <a:t>مسولیت پذیری عرضه کننده خدمات صحی </a:t>
            </a:r>
            <a:endParaRPr lang="en-GB" sz="3600" dirty="0">
              <a:cs typeface="B Nazanin" panose="00000700000000000000" pitchFamily="2" charset="-78"/>
            </a:endParaRPr>
          </a:p>
          <a:p>
            <a:pPr algn="r" rtl="1"/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2C5B8-89FB-46DA-A4F4-FE184605887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08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</TotalTime>
  <Words>1499</Words>
  <Application>Microsoft Office PowerPoint</Application>
  <PresentationFormat>Widescreen</PresentationFormat>
  <Paragraphs>189</Paragraphs>
  <Slides>41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ＭＳ Ｐゴシック</vt:lpstr>
      <vt:lpstr>2  Nazanin</vt:lpstr>
      <vt:lpstr>Arial</vt:lpstr>
      <vt:lpstr>B Nazanin</vt:lpstr>
      <vt:lpstr>Calibri</vt:lpstr>
      <vt:lpstr>Calibri Light</vt:lpstr>
      <vt:lpstr>Times New Roman</vt:lpstr>
      <vt:lpstr>Office Theme</vt:lpstr>
      <vt:lpstr>    ارزش تاریخچه دوایی در تشخیص امراض ایتروژنیک (Iatrogenic)</vt:lpstr>
      <vt:lpstr>تعاریف</vt:lpstr>
      <vt:lpstr>PowerPoint Presentation</vt:lpstr>
      <vt:lpstr>مثال ها</vt:lpstr>
      <vt:lpstr>وقوعات امراض ایترواژنیک</vt:lpstr>
      <vt:lpstr>عوامل خطر امراض ایتروژنیک</vt:lpstr>
      <vt:lpstr>ادامه ... </vt:lpstr>
      <vt:lpstr>وظایف داکتردر قبال کاهش خطر امراض ایتروژنیک</vt:lpstr>
      <vt:lpstr>وظایف پالیسی سازان در قبال کاهش خطر امراض ایتروژنیک</vt:lpstr>
      <vt:lpstr>اهمیت دانستن امراض ایتروجنیک</vt:lpstr>
      <vt:lpstr>برای مدنظر داشتن امراض ایتروجنیک نیاز است تا به تاریخچه طبی و دوایی مریض اهمیت داد</vt:lpstr>
      <vt:lpstr>PowerPoint Presentation</vt:lpstr>
      <vt:lpstr>PowerPoint Presentation</vt:lpstr>
      <vt:lpstr>PowerPoint Presentation</vt:lpstr>
      <vt:lpstr>PowerPoint Presentation</vt:lpstr>
      <vt:lpstr>اهمیت تاریخچه دوایی</vt:lpstr>
      <vt:lpstr>موارد شامل در تاریخچه دوایی</vt:lpstr>
      <vt:lpstr>اهداف دانستن تاریخچه دوایی مریض</vt:lpstr>
      <vt:lpstr>PowerPoint Presentation</vt:lpstr>
      <vt:lpstr>PowerPoint Presentation</vt:lpstr>
      <vt:lpstr>استفاده از ادویه در گروپ های خاص</vt:lpstr>
      <vt:lpstr>استفاده ادویه نزد اشخاص مسن</vt:lpstr>
      <vt:lpstr>استفاده از دوا در جریان حاملگی و شیردهی</vt:lpstr>
      <vt:lpstr>عواملی که تاثیرات دوا را بالای جنین مشخص می‌سازد</vt:lpstr>
      <vt:lpstr>استفاده از دوا در جریان حاملگی</vt:lpstr>
      <vt:lpstr>تاثیر حاملگی بالای فارمکوکنتیک ادویه </vt:lpstr>
      <vt:lpstr>مثال تغییر در فارمکوکنتیک ادویه در جریان حاملگی</vt:lpstr>
      <vt:lpstr>PowerPoint Presentation</vt:lpstr>
      <vt:lpstr>تصنیف ادویه از نظر مصونیت آن‌ها درجریان حاملگی</vt:lpstr>
      <vt:lpstr>PowerPoint Presentation</vt:lpstr>
      <vt:lpstr>نتایج تحقیقات نزد حیوانات در مورد مصونیت ادویه در جریان حاملگی</vt:lpstr>
      <vt:lpstr> ادویه  در جریان  شیردهی</vt:lpstr>
      <vt:lpstr>استعمال ادویه نزد اطفال</vt:lpstr>
      <vt:lpstr>استفاده ادویه نزد اطفال</vt:lpstr>
      <vt:lpstr>استفاده از ادویه در تشوشات کلیوی </vt:lpstr>
      <vt:lpstr>استفاده از ادویه در تشوشات کبدی</vt:lpstr>
      <vt:lpstr>خلاصه</vt:lpstr>
      <vt:lpstr>ماخذ</vt:lpstr>
      <vt:lpstr>تشکر از توجه تان  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ارزش اخذ تاریخچه دوایی در تشخیص Iatrogenic Diseases</dc:title>
  <dc:creator>ATA</dc:creator>
  <cp:lastModifiedBy>ATA</cp:lastModifiedBy>
  <cp:revision>42</cp:revision>
  <dcterms:created xsi:type="dcterms:W3CDTF">2023-08-12T08:23:36Z</dcterms:created>
  <dcterms:modified xsi:type="dcterms:W3CDTF">2023-08-22T03:17:50Z</dcterms:modified>
</cp:coreProperties>
</file>