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75" r:id="rId3"/>
    <p:sldId id="318" r:id="rId4"/>
    <p:sldId id="300" r:id="rId5"/>
    <p:sldId id="316" r:id="rId6"/>
    <p:sldId id="276" r:id="rId7"/>
    <p:sldId id="317" r:id="rId8"/>
    <p:sldId id="324" r:id="rId9"/>
    <p:sldId id="337" r:id="rId10"/>
    <p:sldId id="280" r:id="rId11"/>
    <p:sldId id="329" r:id="rId12"/>
    <p:sldId id="321" r:id="rId13"/>
    <p:sldId id="328" r:id="rId14"/>
    <p:sldId id="281" r:id="rId15"/>
    <p:sldId id="325" r:id="rId16"/>
    <p:sldId id="323" r:id="rId17"/>
    <p:sldId id="326" r:id="rId18"/>
    <p:sldId id="282" r:id="rId19"/>
    <p:sldId id="327" r:id="rId20"/>
    <p:sldId id="28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Barin" initials="MB" lastIdx="20" clrIdx="0">
    <p:extLst>
      <p:ext uri="{19B8F6BF-5375-455C-9EA6-DF929625EA0E}">
        <p15:presenceInfo xmlns:p15="http://schemas.microsoft.com/office/powerpoint/2012/main" userId="M Bar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7" autoAdjust="0"/>
    <p:restoredTop sz="84201" autoAdjust="0"/>
  </p:normalViewPr>
  <p:slideViewPr>
    <p:cSldViewPr snapToGrid="0">
      <p:cViewPr varScale="1">
        <p:scale>
          <a:sx n="63" d="100"/>
          <a:sy n="63" d="100"/>
        </p:scale>
        <p:origin x="17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BEEB6-A14C-4492-91D8-EAD894EF644C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3057E-CE4E-46DF-8846-69106F6DA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3057E-CE4E-46DF-8846-69106F6DA6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3057E-CE4E-46DF-8846-69106F6DA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33DA-5498-4E8C-AE01-EFD79BD62FED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7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569C-899A-452E-B26A-A0FE7730F19D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E7AD-6AC7-4DDF-88CC-02F15CDBB98B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7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FB66-E7E7-49C6-87EE-CF6A15C799EE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5D52-3054-45C3-B9BD-B5A10C82558E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92-94B7-450F-8C15-D6B5DA81BDDC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0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ADCA-7C0F-45AF-A3A6-C84F2E34131D}" type="datetime1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1375-1C8F-449F-B85B-52C62974A3E9}" type="datetime1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2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2E8B-DE5F-4973-B872-A8CAB81CAC6B}" type="datetime1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8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806-B017-46C0-8B84-C8EE58039686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7FA7-833D-4B6C-8CFB-39B09DEBB336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2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56E6-2380-4102-8239-77060BEC88B0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2374-D754-4DDC-8A30-7C7B4F6E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6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rs-AF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استفاده نامعقول ادویه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9321"/>
            <a:ext cx="11033760" cy="399764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rs-AF" sz="4000" b="1" dirty="0" smtClean="0">
                <a:cs typeface="B Nazanin" panose="00000400000000000000" pitchFamily="2" charset="-78"/>
              </a:rPr>
              <a:t>اهداف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تعریف استفاده نا معقول دوایی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انواع 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اسباب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نتایج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156C-7AA6-49E4-A7CB-6A4B997CEE8B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30"/>
            <a:ext cx="10515600" cy="1173708"/>
          </a:xfrm>
        </p:spPr>
        <p:txBody>
          <a:bodyPr/>
          <a:lstStyle/>
          <a:p>
            <a:pPr algn="ctr" rtl="1"/>
            <a:r>
              <a:rPr lang="prs-AF" b="1" dirty="0" smtClean="0">
                <a:cs typeface="B Zar" pitchFamily="2" charset="-78"/>
              </a:rPr>
              <a:t>اسباب استفاده </a:t>
            </a:r>
            <a:r>
              <a:rPr lang="fa-IR" b="1" dirty="0" smtClean="0">
                <a:cs typeface="B Zar" pitchFamily="2" charset="-78"/>
              </a:rPr>
              <a:t>غیر معقول</a:t>
            </a:r>
            <a:r>
              <a:rPr lang="prs-AF" b="1" dirty="0" smtClean="0">
                <a:cs typeface="B Zar" pitchFamily="2" charset="-78"/>
              </a:rPr>
              <a:t> دوایی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2156346"/>
            <a:ext cx="11859903" cy="4571999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>
                <a:cs typeface="B Zar" pitchFamily="2" charset="-78"/>
              </a:rPr>
              <a:t>آگاهی ناکافی از کلینیک</a:t>
            </a:r>
            <a:endParaRPr lang="en-US" sz="4000" dirty="0">
              <a:cs typeface="B Zar" pitchFamily="2" charset="-78"/>
            </a:endParaRPr>
          </a:p>
          <a:p>
            <a:pPr algn="r" rtl="1"/>
            <a:r>
              <a:rPr lang="fa-IR" sz="4000" dirty="0">
                <a:cs typeface="B Zar" pitchFamily="2" charset="-78"/>
              </a:rPr>
              <a:t>آگاهی ناکافی از فارمکولوژی</a:t>
            </a:r>
          </a:p>
          <a:p>
            <a:pPr algn="r" rtl="1"/>
            <a:r>
              <a:rPr lang="fa-IR" sz="4000" dirty="0" smtClean="0">
                <a:cs typeface="B Zar" pitchFamily="2" charset="-78"/>
              </a:rPr>
              <a:t>تقلید</a:t>
            </a:r>
            <a:r>
              <a:rPr lang="prs-AF" sz="4000" dirty="0" smtClean="0">
                <a:cs typeface="B Zar" pitchFamily="2" charset="-78"/>
              </a:rPr>
              <a:t> کورکورانه</a:t>
            </a:r>
            <a:r>
              <a:rPr lang="fa-IR" sz="4000" dirty="0" smtClean="0">
                <a:cs typeface="B Zar" pitchFamily="2" charset="-78"/>
              </a:rPr>
              <a:t> </a:t>
            </a:r>
            <a:r>
              <a:rPr lang="fa-IR" sz="4000" dirty="0">
                <a:cs typeface="B Zar" pitchFamily="2" charset="-78"/>
              </a:rPr>
              <a:t>از استاد</a:t>
            </a:r>
          </a:p>
          <a:p>
            <a:pPr algn="r" rtl="1"/>
            <a:r>
              <a:rPr lang="fa-IR" sz="4000" dirty="0">
                <a:cs typeface="B Zar" pitchFamily="2" charset="-78"/>
              </a:rPr>
              <a:t>تحت تأثیر قرار گرفتن اشتهارات وتبلیغات نادرست کمپنی</a:t>
            </a:r>
            <a:r>
              <a:rPr lang="prs-AF" sz="4000" dirty="0">
                <a:cs typeface="B Zar" pitchFamily="2" charset="-78"/>
              </a:rPr>
              <a:t>‌</a:t>
            </a:r>
            <a:r>
              <a:rPr lang="fa-IR" sz="4000" dirty="0">
                <a:cs typeface="B Zar" pitchFamily="2" charset="-78"/>
              </a:rPr>
              <a:t>های دواسازی</a:t>
            </a:r>
          </a:p>
          <a:p>
            <a:pPr algn="r" rtl="1"/>
            <a:r>
              <a:rPr lang="fa-IR" sz="4000" dirty="0" smtClean="0">
                <a:cs typeface="B Zar" pitchFamily="2" charset="-78"/>
              </a:rPr>
              <a:t>سهیم بودن</a:t>
            </a:r>
            <a:r>
              <a:rPr lang="prs-AF" sz="4000" dirty="0" smtClean="0">
                <a:cs typeface="B Zar" pitchFamily="2" charset="-78"/>
              </a:rPr>
              <a:t> بعضی از دوکتوران</a:t>
            </a:r>
            <a:r>
              <a:rPr lang="fa-IR" sz="4000" dirty="0" smtClean="0">
                <a:cs typeface="B Zar" pitchFamily="2" charset="-78"/>
              </a:rPr>
              <a:t> </a:t>
            </a:r>
            <a:r>
              <a:rPr lang="fa-IR" sz="4000" dirty="0">
                <a:cs typeface="B Zar" pitchFamily="2" charset="-78"/>
              </a:rPr>
              <a:t>در فروش </a:t>
            </a:r>
            <a:r>
              <a:rPr lang="fa-IR" sz="4000" dirty="0" smtClean="0">
                <a:cs typeface="B Zar" pitchFamily="2" charset="-78"/>
              </a:rPr>
              <a:t>دوا</a:t>
            </a:r>
            <a:r>
              <a:rPr lang="prs-AF" sz="4000" dirty="0" smtClean="0">
                <a:cs typeface="B Zar" pitchFamily="2" charset="-78"/>
              </a:rPr>
              <a:t> (منافع مالی داکتر)</a:t>
            </a:r>
            <a:endParaRPr lang="fa-IR" sz="4000" dirty="0">
              <a:cs typeface="B Zar" pitchFamily="2" charset="-78"/>
            </a:endParaRPr>
          </a:p>
          <a:p>
            <a:pPr algn="r" rtl="1"/>
            <a:r>
              <a:rPr lang="fa-IR" sz="4000" dirty="0">
                <a:cs typeface="B Zar" pitchFamily="2" charset="-78"/>
              </a:rPr>
              <a:t>در خواست مریضان </a:t>
            </a:r>
          </a:p>
          <a:p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9867-B78B-4E32-85C8-99F88CDD6BF4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6160" cy="1325563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ادامه...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6160" cy="4351338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دسترسی محدود به خدمات مراقبت های صحی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محدویت های مالی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فرهنگ و عادات نادرست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سیستم مراقبت های صحی متلاشی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B85A-D6CD-434E-A5BB-8D686E2777A1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99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228600"/>
            <a:ext cx="11948160" cy="66294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استفاده نامعقول ادویه میتواند در هر یک از چهار مرحله عمده استفاده از دوا واقع شود.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7071360" y="2651760"/>
            <a:ext cx="2636520" cy="150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rs-AF" sz="4400" b="1" dirty="0" smtClean="0">
                <a:cs typeface="B Nazanin" panose="00000400000000000000" pitchFamily="2" charset="-78"/>
              </a:rPr>
              <a:t>تشخیص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71360" y="4709159"/>
            <a:ext cx="2636520" cy="1467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rs-AF" sz="4400" b="1" dirty="0" smtClean="0">
                <a:cs typeface="B Nazanin" panose="00000400000000000000" pitchFamily="2" charset="-78"/>
              </a:rPr>
              <a:t>تجویز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03320" y="4815840"/>
            <a:ext cx="2724882" cy="1361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rs-AF" sz="4400" b="1" dirty="0" smtClean="0">
                <a:cs typeface="B Nazanin" panose="00000400000000000000" pitchFamily="2" charset="-78"/>
              </a:rPr>
              <a:t>اجرای نسخه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03320" y="2651760"/>
            <a:ext cx="2724882" cy="150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rs-AF" sz="4400" b="1" dirty="0" smtClean="0">
                <a:cs typeface="B Nazanin" panose="00000400000000000000" pitchFamily="2" charset="-78"/>
              </a:rPr>
              <a:t>متابعت مریض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9707880" y="3200399"/>
            <a:ext cx="944880" cy="25908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2694399" y="3416576"/>
            <a:ext cx="1161324" cy="2206983"/>
          </a:xfrm>
          <a:prstGeom prst="rect">
            <a:avLst/>
          </a:prstGeom>
        </p:spPr>
      </p:pic>
      <p:sp>
        <p:nvSpPr>
          <p:cNvPr id="18" name="Curved Down Arrow 17"/>
          <p:cNvSpPr/>
          <p:nvPr/>
        </p:nvSpPr>
        <p:spPr>
          <a:xfrm>
            <a:off x="4709160" y="1996440"/>
            <a:ext cx="3596640" cy="655318"/>
          </a:xfrm>
          <a:prstGeom prst="curvedDown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flipH="1">
            <a:off x="4709160" y="6176961"/>
            <a:ext cx="3855720" cy="6553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FB36-F862-4CB3-A90B-9A2FF0E6F076}" type="datetime1">
              <a:rPr lang="en-US" smtClean="0"/>
              <a:t>8/23/2023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9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65125"/>
            <a:ext cx="12054840" cy="1325563"/>
          </a:xfrm>
        </p:spPr>
        <p:txBody>
          <a:bodyPr/>
          <a:lstStyle/>
          <a:p>
            <a:pPr algn="ctr" rtl="1"/>
            <a:r>
              <a:rPr lang="prs-AF">
                <a:latin typeface="Times New Roman" panose="02020603050405020304" pitchFamily="18" charset="0"/>
                <a:cs typeface="B Nazanin" panose="00000400000000000000" pitchFamily="2" charset="-78"/>
              </a:rPr>
              <a:t>استفاده نامعقول ادویه میتواند در هر یک از چهار </a:t>
            </a:r>
            <a:r>
              <a:rPr lang="prs-AF" smtClean="0">
                <a:latin typeface="Times New Roman" panose="02020603050405020304" pitchFamily="18" charset="0"/>
                <a:cs typeface="B Nazanin" panose="00000400000000000000" pitchFamily="2" charset="-78"/>
              </a:rPr>
              <a:t>سطح ذیل واقع </a:t>
            </a:r>
            <a:r>
              <a:rPr lang="prs-AF">
                <a:latin typeface="Times New Roman" panose="02020603050405020304" pitchFamily="18" charset="0"/>
                <a:cs typeface="B Nazanin" panose="00000400000000000000" pitchFamily="2" charset="-78"/>
              </a:rPr>
              <a:t>شود.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10515600" cy="3586162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داکتر </a:t>
            </a:r>
          </a:p>
          <a:p>
            <a:pPr algn="r" rtl="1"/>
            <a:r>
              <a:rPr lang="prs-AF" sz="4000" dirty="0">
                <a:cs typeface="B Nazanin" panose="00000400000000000000" pitchFamily="2" charset="-78"/>
              </a:rPr>
              <a:t> فارمسیت یا اجرا کننده نسخه 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مریض</a:t>
            </a:r>
          </a:p>
          <a:p>
            <a:pPr algn="r" rtl="1"/>
            <a:r>
              <a:rPr lang="prs-AF" sz="4000" dirty="0">
                <a:cs typeface="B Nazanin" panose="00000400000000000000" pitchFamily="2" charset="-78"/>
              </a:rPr>
              <a:t> محل کار یا (سیستم صحی)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D183-999E-4397-9120-BCC9AA2B73D3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31520"/>
            <a:ext cx="11811000" cy="5445442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prs-AF" sz="4000" b="1" dirty="0" smtClean="0">
                <a:cs typeface="B Nazanin" panose="00000400000000000000" pitchFamily="2" charset="-78"/>
              </a:rPr>
              <a:t> داکتر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مشکلات در تشخیص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آموزش </a:t>
            </a:r>
            <a:r>
              <a:rPr lang="prs-AF" sz="4000" dirty="0">
                <a:cs typeface="B Nazanin" panose="00000400000000000000" pitchFamily="2" charset="-78"/>
              </a:rPr>
              <a:t>ناکافی متداوم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دانش </a:t>
            </a:r>
            <a:r>
              <a:rPr lang="prs-AF" sz="4000" dirty="0" smtClean="0">
                <a:cs typeface="B Nazanin" panose="00000400000000000000" pitchFamily="2" charset="-78"/>
              </a:rPr>
              <a:t>ناکافی </a:t>
            </a:r>
            <a:r>
              <a:rPr lang="prs-AF" sz="4000" dirty="0">
                <a:cs typeface="B Nazanin" panose="00000400000000000000" pitchFamily="2" charset="-78"/>
              </a:rPr>
              <a:t>طبی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تجربه </a:t>
            </a:r>
            <a:r>
              <a:rPr lang="prs-AF" sz="4000" dirty="0">
                <a:cs typeface="B Nazanin" panose="00000400000000000000" pitchFamily="2" charset="-78"/>
              </a:rPr>
              <a:t>کم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نداشتن </a:t>
            </a:r>
            <a:r>
              <a:rPr lang="prs-AF" sz="4000" dirty="0">
                <a:cs typeface="B Nazanin" panose="00000400000000000000" pitchFamily="2" charset="-78"/>
              </a:rPr>
              <a:t>فرصت های </a:t>
            </a:r>
            <a:r>
              <a:rPr lang="prs-AF" sz="4000" dirty="0" smtClean="0">
                <a:cs typeface="B Nazanin" panose="00000400000000000000" pitchFamily="2" charset="-78"/>
              </a:rPr>
              <a:t>آموزشی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فشار مریضان یا حجم کار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منافع مالی</a:t>
            </a:r>
            <a:endParaRPr lang="prs-AF" sz="4000" dirty="0">
              <a:cs typeface="B Nazanin" panose="00000400000000000000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FF79-0535-4E4C-9E3F-A56A4DB5DEF5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1140440" cy="489680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prs-AF" sz="4000" b="1" dirty="0" smtClean="0">
                <a:cs typeface="B Nazanin" panose="00000400000000000000" pitchFamily="2" charset="-78"/>
              </a:rPr>
              <a:t> فارمسیت </a:t>
            </a:r>
            <a:r>
              <a:rPr lang="prs-AF" sz="4000" b="1" dirty="0">
                <a:cs typeface="B Nazanin" panose="00000400000000000000" pitchFamily="2" charset="-78"/>
              </a:rPr>
              <a:t>یا اجرا کننده </a:t>
            </a:r>
            <a:r>
              <a:rPr lang="prs-AF" sz="4000" b="1" dirty="0" smtClean="0">
                <a:cs typeface="B Nazanin" panose="00000400000000000000" pitchFamily="2" charset="-78"/>
              </a:rPr>
              <a:t>نسخه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آموزش </a:t>
            </a:r>
            <a:r>
              <a:rPr lang="prs-AF" sz="4000" dirty="0">
                <a:cs typeface="B Nazanin" panose="00000400000000000000" pitchFamily="2" charset="-78"/>
              </a:rPr>
              <a:t>ناکافی متداوم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عدم </a:t>
            </a:r>
            <a:r>
              <a:rPr lang="prs-AF" sz="4000" dirty="0" smtClean="0">
                <a:cs typeface="B Nazanin" panose="00000400000000000000" pitchFamily="2" charset="-78"/>
              </a:rPr>
              <a:t>نظارت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فشار مریضان یا حجم </a:t>
            </a:r>
            <a:r>
              <a:rPr lang="prs-AF" sz="4000" dirty="0" smtClean="0">
                <a:cs typeface="B Nazanin" panose="00000400000000000000" pitchFamily="2" charset="-78"/>
              </a:rPr>
              <a:t>کار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زمان ناکافی برای اجرای نسخه و ارائه معلومات به مریض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کمبود </a:t>
            </a:r>
            <a:r>
              <a:rPr lang="prs-AF" sz="4000" dirty="0" smtClean="0">
                <a:cs typeface="B Nazanin" panose="00000400000000000000" pitchFamily="2" charset="-78"/>
              </a:rPr>
              <a:t>مواد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D4FC-91B7-43F0-A2A0-535CE17DAD77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92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822960"/>
            <a:ext cx="12085320" cy="5760719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prs-AF" sz="4000" b="1" dirty="0" smtClean="0">
                <a:cs typeface="B Nazanin" panose="00000400000000000000" pitchFamily="2" charset="-78"/>
              </a:rPr>
              <a:t> مریض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کمبود معلومات صحی</a:t>
            </a:r>
          </a:p>
          <a:p>
            <a:pPr algn="r" rtl="1"/>
            <a:r>
              <a:rPr lang="en-US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 smtClean="0">
                <a:cs typeface="B Nazanin" panose="00000400000000000000" pitchFamily="2" charset="-78"/>
              </a:rPr>
              <a:t>سلوک </a:t>
            </a:r>
            <a:r>
              <a:rPr lang="prs-AF" sz="4000" dirty="0">
                <a:cs typeface="B Nazanin" panose="00000400000000000000" pitchFamily="2" charset="-78"/>
              </a:rPr>
              <a:t>تجویز کننده و </a:t>
            </a:r>
            <a:r>
              <a:rPr lang="prs-AF" sz="4000" dirty="0" smtClean="0">
                <a:cs typeface="B Nazanin" panose="00000400000000000000" pitchFamily="2" charset="-78"/>
              </a:rPr>
              <a:t>اجرا کننده نسخه</a:t>
            </a:r>
          </a:p>
          <a:p>
            <a:pPr algn="r" rtl="1"/>
            <a:r>
              <a:rPr lang="en-US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زمان مشاوره </a:t>
            </a:r>
            <a:r>
              <a:rPr lang="prs-AF" sz="4000" dirty="0" smtClean="0">
                <a:cs typeface="B Nazanin" panose="00000400000000000000" pitchFamily="2" charset="-78"/>
              </a:rPr>
              <a:t>کوتاه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فرهنگ و عادات </a:t>
            </a:r>
            <a:r>
              <a:rPr lang="prs-AF" sz="4000" dirty="0">
                <a:cs typeface="B Nazanin" panose="00000400000000000000" pitchFamily="2" charset="-78"/>
              </a:rPr>
              <a:t>اجتماعی در مورد موثریت بعضی ادویه یا طرق </a:t>
            </a:r>
            <a:r>
              <a:rPr lang="prs-AF" sz="4000" dirty="0" smtClean="0">
                <a:cs typeface="B Nazanin" panose="00000400000000000000" pitchFamily="2" charset="-78"/>
              </a:rPr>
              <a:t>تطبیق آن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توقعات مریض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درخواست برای دوا </a:t>
            </a:r>
          </a:p>
          <a:p>
            <a:pPr algn="r" rtl="1"/>
            <a:endParaRPr lang="prs-AF" sz="4000" dirty="0" smtClean="0">
              <a:cs typeface="B Nazanin" panose="00000400000000000000" pitchFamily="2" charset="-78"/>
            </a:endParaRPr>
          </a:p>
          <a:p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6E7-F93D-417E-BC98-7CEC3526D6A3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9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1353800" cy="5262563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prs-AF" sz="4000" b="1" dirty="0" smtClean="0">
                <a:cs typeface="B Nazanin" panose="00000400000000000000" pitchFamily="2" charset="-78"/>
              </a:rPr>
              <a:t> محل کار یا </a:t>
            </a:r>
            <a:r>
              <a:rPr lang="prs-AF" sz="4000" b="1" dirty="0">
                <a:cs typeface="B Nazanin" panose="00000400000000000000" pitchFamily="2" charset="-78"/>
              </a:rPr>
              <a:t>(سیستم صحی) </a:t>
            </a:r>
            <a:endParaRPr lang="prs-AF" sz="40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عدم موجودیت </a:t>
            </a:r>
            <a:r>
              <a:rPr lang="prs-AF" sz="4000" dirty="0" smtClean="0">
                <a:cs typeface="B Nazanin" panose="00000400000000000000" pitchFamily="2" charset="-78"/>
              </a:rPr>
              <a:t>لابراتوار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کمبود </a:t>
            </a:r>
            <a:r>
              <a:rPr lang="prs-AF" sz="4000" dirty="0" smtClean="0">
                <a:cs typeface="B Nazanin" panose="00000400000000000000" pitchFamily="2" charset="-78"/>
              </a:rPr>
              <a:t>دوا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ادویه تاریخ </a:t>
            </a:r>
            <a:r>
              <a:rPr lang="prs-AF" sz="4000" dirty="0" smtClean="0">
                <a:cs typeface="B Nazanin" panose="00000400000000000000" pitchFamily="2" charset="-78"/>
              </a:rPr>
              <a:t>گذشته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قابل </a:t>
            </a:r>
            <a:r>
              <a:rPr lang="prs-AF" sz="4000" dirty="0" smtClean="0">
                <a:cs typeface="B Nazanin" panose="00000400000000000000" pitchFamily="2" charset="-78"/>
              </a:rPr>
              <a:t>دسترس </a:t>
            </a:r>
            <a:r>
              <a:rPr lang="prs-AF" sz="4000" dirty="0">
                <a:cs typeface="B Nazanin" panose="00000400000000000000" pitchFamily="2" charset="-78"/>
              </a:rPr>
              <a:t>بودن دوای غیر </a:t>
            </a:r>
            <a:r>
              <a:rPr lang="prs-AF" sz="4000" dirty="0" smtClean="0">
                <a:cs typeface="B Nazanin" panose="00000400000000000000" pitchFamily="2" charset="-78"/>
              </a:rPr>
              <a:t>مجاز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عدم موجودیت ادویه مطابق استطاعت </a:t>
            </a:r>
            <a:r>
              <a:rPr lang="prs-AF" sz="4000" dirty="0" smtClean="0">
                <a:cs typeface="B Nazanin" panose="00000400000000000000" pitchFamily="2" charset="-78"/>
              </a:rPr>
              <a:t>مریض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عدم استفاده و تطبیق لست </a:t>
            </a:r>
            <a:r>
              <a:rPr lang="prs-AF" sz="4000" dirty="0">
                <a:cs typeface="B Nazanin" panose="00000400000000000000" pitchFamily="2" charset="-78"/>
              </a:rPr>
              <a:t>ادویه اساسی</a:t>
            </a:r>
          </a:p>
          <a:p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B119-02FD-40D7-9FAD-83881ACB34A4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8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1"/>
            <a:ext cx="10515600" cy="1143000"/>
          </a:xfrm>
        </p:spPr>
        <p:txBody>
          <a:bodyPr>
            <a:normAutofit/>
          </a:bodyPr>
          <a:lstStyle/>
          <a:p>
            <a:pPr algn="ctr"/>
            <a:r>
              <a:rPr lang="prs-AF" sz="4000" b="1" dirty="0" smtClean="0">
                <a:cs typeface="B Nazanin" panose="00000400000000000000" pitchFamily="2" charset="-78"/>
              </a:rPr>
              <a:t>نتایج استفاده نا معقول ادویه 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2209800"/>
            <a:ext cx="11826240" cy="3967163"/>
          </a:xfrm>
        </p:spPr>
        <p:txBody>
          <a:bodyPr>
            <a:no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تداوی غیر </a:t>
            </a:r>
            <a:r>
              <a:rPr lang="prs-AF" sz="4000" dirty="0">
                <a:cs typeface="B Nazanin" panose="00000400000000000000" pitchFamily="2" charset="-78"/>
              </a:rPr>
              <a:t>مؤثر (تداوی غیر موفقانه، طولانی شدن سیر مرض و بدتر شدن حالت </a:t>
            </a:r>
            <a:r>
              <a:rPr lang="prs-AF" sz="4000" dirty="0" smtClean="0">
                <a:cs typeface="B Nazanin" panose="00000400000000000000" pitchFamily="2" charset="-78"/>
              </a:rPr>
              <a:t>مریض)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 تداوی </a:t>
            </a:r>
            <a:r>
              <a:rPr lang="prs-AF" sz="4000" dirty="0">
                <a:cs typeface="B Nazanin" panose="00000400000000000000" pitchFamily="2" charset="-78"/>
              </a:rPr>
              <a:t>غیر مصون(عوارض جانبی، سمیت و </a:t>
            </a:r>
            <a:r>
              <a:rPr lang="prs-AF" sz="4000" dirty="0" smtClean="0">
                <a:cs typeface="B Nazanin" panose="00000400000000000000" pitchFamily="2" charset="-78"/>
              </a:rPr>
              <a:t>مرگ)</a:t>
            </a: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مقاومت دوایی</a:t>
            </a:r>
          </a:p>
          <a:p>
            <a:pPr algn="r" rtl="1"/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سوء استفاده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دوایی</a:t>
            </a:r>
          </a:p>
          <a:p>
            <a:pPr algn="r" rtl="1"/>
            <a:endParaRPr lang="prs-AF" sz="32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ECF5-CE31-4020-BA04-C0030BB7FFED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16640" cy="1325563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ادامه...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399"/>
            <a:ext cx="11216640" cy="4119563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ضیاع منابع </a:t>
            </a:r>
            <a:endParaRPr lang="prs-AF" sz="4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کمبود 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ادویه در تسهیلات صحی</a:t>
            </a:r>
          </a:p>
          <a:p>
            <a:pPr algn="r" rtl="1"/>
            <a:r>
              <a:rPr lang="prs-AF" sz="4000" dirty="0">
                <a:cs typeface="B Nazanin" panose="00000400000000000000" pitchFamily="2" charset="-78"/>
              </a:rPr>
              <a:t>بلند رفتن هزینه تداوی</a:t>
            </a:r>
            <a:endParaRPr lang="prs-AF" sz="4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r>
              <a:rPr lang="prs-AF" sz="4000" dirty="0">
                <a:cs typeface="B Nazanin" panose="00000400000000000000" pitchFamily="2" charset="-78"/>
              </a:rPr>
              <a:t>عدم اعتماد داکتر و مریض به سیستم صحی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F853-19F6-4675-956D-112D81211F6E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3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996440"/>
          </a:xfrm>
        </p:spPr>
        <p:txBody>
          <a:bodyPr>
            <a:normAutofit/>
          </a:bodyPr>
          <a:lstStyle/>
          <a:p>
            <a:pPr algn="ctr"/>
            <a:r>
              <a:rPr lang="prs-AF" sz="4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تعریف استفاده نامعقول ادویه</a:t>
            </a:r>
            <a:endParaRPr lang="en-US" sz="4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799"/>
            <a:ext cx="12192000" cy="4342263"/>
          </a:xfrm>
        </p:spPr>
        <p:txBody>
          <a:bodyPr>
            <a:noAutofit/>
          </a:bodyPr>
          <a:lstStyle/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یعنی استفاده از دوا که با معیارات استفاده معقول دوا مطابقت ندارد</a:t>
            </a:r>
            <a:endParaRPr lang="en-US" sz="40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مشکل عمده سیستم صحی در سراسر جهان است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57CE-E543-487A-8DA8-6D97B49A8A0E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74519"/>
          </a:xfrm>
        </p:spPr>
        <p:txBody>
          <a:bodyPr>
            <a:normAutofit/>
          </a:bodyPr>
          <a:lstStyle/>
          <a:p>
            <a:pPr algn="ctr"/>
            <a:r>
              <a:rPr lang="prs-AF" sz="4000" b="1" dirty="0" smtClean="0">
                <a:cs typeface="B Nazanin" panose="00000400000000000000" pitchFamily="2" charset="-78"/>
              </a:rPr>
              <a:t>خلاصه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2514600"/>
            <a:ext cx="12070080" cy="4343400"/>
          </a:xfrm>
        </p:spPr>
        <p:txBody>
          <a:bodyPr>
            <a:no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استفاده نامعقول ادویه 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مشکل عمده سیستم صحی در سراسر جهان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است</a:t>
            </a: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انواع و دلایل متعدد دارد</a:t>
            </a: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نتایج استفاده نامعقول ادویه مضر است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C434-CA97-48D9-933F-A426989F9F6D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7120" cy="1325563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ادامه...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085320" cy="4895850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می‌توان با ارتقاء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دانش مسلکی، استفاده 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از</a:t>
            </a:r>
            <a:r>
              <a:rPr lang="prs-AF" sz="4000" dirty="0">
                <a:cs typeface="B Nazanin" panose="00000400000000000000" pitchFamily="2" charset="-78"/>
              </a:rPr>
              <a:t> اصول استفاده معقول ادویه،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داشتن  و استفاده از رهنمود های تداوی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تا 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حدی استفاده نامعقول ادویه را تنقیص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داد</a:t>
            </a:r>
          </a:p>
          <a:p>
            <a:pPr marL="0" indent="0" algn="r" rtl="1">
              <a:buNone/>
            </a:pPr>
            <a:endParaRPr lang="prs-AF" sz="4000" dirty="0">
              <a:cs typeface="B Nazanin" panose="00000400000000000000" pitchFamily="2" charset="-78"/>
            </a:endParaRPr>
          </a:p>
          <a:p>
            <a:pPr algn="r" rtl="1"/>
            <a:r>
              <a:rPr lang="en-US" sz="3200" dirty="0"/>
              <a:t>Standard Treatment Guidelines (STGS)</a:t>
            </a:r>
            <a:endParaRPr lang="prs-AF" sz="3200" dirty="0"/>
          </a:p>
          <a:p>
            <a:pPr algn="r" rt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Formularies</a:t>
            </a:r>
            <a:endParaRPr lang="prs-AF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Essential Drug Lists (EDLS)</a:t>
            </a:r>
            <a:endParaRPr lang="prs-AF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DC00-FBE7-4E91-99CC-8304FD8025E0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84960"/>
            <a:ext cx="12047620" cy="4607243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قرار تخمین سازمان صحی جهان نصف تمام ادویه بصورت نامناسب تجویز، توزیع و به فروش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میرسد </a:t>
            </a: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prs-AF" sz="4000" dirty="0">
                <a:latin typeface="Times New Roman" panose="02020603050405020304" pitchFamily="18" charset="0"/>
                <a:cs typeface="B Nazanin" panose="00000400000000000000" pitchFamily="2" charset="-78"/>
              </a:rPr>
              <a:t>تقریباً ۵۰ فیصد مریضان دواهای خود را درست استفاده نمی </a:t>
            </a:r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کنند</a:t>
            </a:r>
          </a:p>
          <a:p>
            <a:pPr algn="r" rtl="1"/>
            <a:r>
              <a:rPr lang="prs-AF" sz="40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جلوگیری از استفاده نامعقول ادویه، نه تنها برای بهبود مراقبت های صحی مریض، بلکه برای استفاده بهتر از منابع نیز با ارزش است</a:t>
            </a:r>
            <a:endParaRPr lang="en-US" sz="4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05-4876-427C-B8EB-489CA23E3D2C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rs-AF" b="1" dirty="0" smtClean="0">
                <a:cs typeface="B Nazanin" panose="00000400000000000000" pitchFamily="2" charset="-78"/>
              </a:rPr>
              <a:t>انواع استفاده نامعقول ادویه 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5" y="2545080"/>
            <a:ext cx="11859905" cy="4312920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توصیه دوا در حالاتی که اصلاً نیاز نیست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توصیه </a:t>
            </a:r>
            <a:r>
              <a:rPr lang="fa-IR" sz="4000" dirty="0">
                <a:cs typeface="B Nazanin" panose="00000400000000000000" pitchFamily="2" charset="-78"/>
              </a:rPr>
              <a:t>دوای غیر مؤثر 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توصیه </a:t>
            </a:r>
            <a:r>
              <a:rPr lang="fa-IR" sz="4000" dirty="0">
                <a:cs typeface="B Nazanin" panose="00000400000000000000" pitchFamily="2" charset="-78"/>
              </a:rPr>
              <a:t>دوای که نزد مریض مضاد استطباب </a:t>
            </a:r>
            <a:r>
              <a:rPr lang="fa-IR" sz="4000" dirty="0" smtClean="0">
                <a:cs typeface="B Nazanin" panose="00000400000000000000" pitchFamily="2" charset="-78"/>
              </a:rPr>
              <a:t>است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توصیه </a:t>
            </a:r>
            <a:r>
              <a:rPr lang="fa-IR" sz="4000" dirty="0">
                <a:cs typeface="B Nazanin" panose="00000400000000000000" pitchFamily="2" charset="-78"/>
              </a:rPr>
              <a:t>دوای با عوارض جانبی بیشتر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D39C-34AF-4A03-8076-6B71C0EEC5D0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1084" cy="870117"/>
          </a:xfrm>
        </p:spPr>
        <p:txBody>
          <a:bodyPr/>
          <a:lstStyle/>
          <a:p>
            <a:pPr algn="r"/>
            <a:r>
              <a:rPr lang="prs-AF" sz="4000" dirty="0" smtClean="0">
                <a:cs typeface="B Nazanin" panose="00000400000000000000" pitchFamily="2" charset="-78"/>
              </a:rPr>
              <a:t>ادامه</a:t>
            </a:r>
            <a:r>
              <a:rPr lang="prs-AF" dirty="0" smtClean="0">
                <a:cs typeface="B Nazanin" panose="00000400000000000000" pitchFamily="2" charset="-78"/>
              </a:rPr>
              <a:t>...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95" y="2042160"/>
            <a:ext cx="12079705" cy="413480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Nazanin" panose="00000400000000000000" pitchFamily="2" charset="-78"/>
              </a:rPr>
              <a:t>توصیه </a:t>
            </a:r>
            <a:r>
              <a:rPr lang="fa-IR" sz="4000" dirty="0" smtClean="0">
                <a:cs typeface="B Nazanin" panose="00000400000000000000" pitchFamily="2" charset="-78"/>
              </a:rPr>
              <a:t>اقلام </a:t>
            </a:r>
            <a:r>
              <a:rPr lang="fa-IR" sz="4000" dirty="0">
                <a:cs typeface="B Nazanin" panose="00000400000000000000" pitchFamily="2" charset="-78"/>
              </a:rPr>
              <a:t>دوایی غیر ضروری 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 pharmacy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rs-AF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توصیه </a:t>
            </a:r>
            <a:r>
              <a:rPr lang="prs-AF" sz="4000" dirty="0" smtClean="0">
                <a:cs typeface="B Nazanin" panose="00000400000000000000" pitchFamily="2" charset="-78"/>
              </a:rPr>
              <a:t>انتی بیوتیک در موارد که ایجاب نمی کند.</a:t>
            </a:r>
          </a:p>
          <a:p>
            <a:pPr algn="r" rtl="1"/>
            <a:r>
              <a:rPr lang="prs-AF" sz="4000" i="1" dirty="0" smtClean="0"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cs typeface="B Nazanin" panose="00000400000000000000" pitchFamily="2" charset="-78"/>
              </a:rPr>
              <a:t>توصیه </a:t>
            </a:r>
            <a:r>
              <a:rPr lang="fa-IR" sz="4000" dirty="0">
                <a:cs typeface="B Nazanin" panose="00000400000000000000" pitchFamily="2" charset="-78"/>
              </a:rPr>
              <a:t>دوا با مقدار بیشتر از مقدار استندرد (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dose</a:t>
            </a:r>
            <a:r>
              <a:rPr lang="fa-IR" sz="4000" dirty="0">
                <a:cs typeface="B Nazanin" panose="00000400000000000000" pitchFamily="2" charset="-78"/>
              </a:rPr>
              <a:t>)</a:t>
            </a:r>
          </a:p>
          <a:p>
            <a:pPr algn="r" rtl="1"/>
            <a:r>
              <a:rPr lang="fa-IR" sz="4000" dirty="0">
                <a:cs typeface="B Nazanin" panose="00000400000000000000" pitchFamily="2" charset="-78"/>
              </a:rPr>
              <a:t>توصیه دوا با مقدار کمتر از استندرد  </a:t>
            </a:r>
            <a:r>
              <a:rPr lang="fa-IR" sz="3200" dirty="0">
                <a:cs typeface="B Nazanin" panose="00000400000000000000" pitchFamily="2" charset="-78"/>
              </a:rPr>
              <a:t>(</a:t>
            </a:r>
            <a:r>
              <a:rPr lang="en-US" sz="3200" dirty="0">
                <a:cs typeface="B Nazanin" panose="00000400000000000000" pitchFamily="2" charset="-78"/>
              </a:rPr>
              <a:t>Under dose </a:t>
            </a:r>
            <a:r>
              <a:rPr lang="fa-IR" sz="3200" dirty="0" smtClean="0">
                <a:cs typeface="B Nazanin" panose="00000400000000000000" pitchFamily="2" charset="-78"/>
              </a:rPr>
              <a:t>)</a:t>
            </a:r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66DF-E804-43A9-856E-DB26CD51C1E3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09421" cy="1325563"/>
          </a:xfrm>
        </p:spPr>
        <p:txBody>
          <a:bodyPr/>
          <a:lstStyle/>
          <a:p>
            <a:pPr algn="r"/>
            <a:r>
              <a:rPr lang="prs-AF" sz="4000" dirty="0" smtClean="0">
                <a:cs typeface="B Nazanin" panose="00000400000000000000" pitchFamily="2" charset="-78"/>
              </a:rPr>
              <a:t>ادامه</a:t>
            </a:r>
            <a:r>
              <a:rPr lang="prs-AF" dirty="0" smtClean="0">
                <a:cs typeface="B Nazanin" panose="00000400000000000000" pitchFamily="2" charset="-78"/>
              </a:rPr>
              <a:t>...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10063"/>
            <a:ext cx="12047620" cy="3866900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>
                <a:cs typeface="B Nazanin" panose="00000400000000000000" pitchFamily="2" charset="-78"/>
              </a:rPr>
              <a:t>توصیه دوای که تطبیق آن ب</a:t>
            </a:r>
            <a:r>
              <a:rPr lang="prs-AF" sz="4000" dirty="0">
                <a:cs typeface="B Nazanin" panose="00000400000000000000" pitchFamily="2" charset="-78"/>
              </a:rPr>
              <a:t>رای </a:t>
            </a:r>
            <a:r>
              <a:rPr lang="fa-IR" sz="4000" dirty="0">
                <a:cs typeface="B Nazanin" panose="00000400000000000000" pitchFamily="2" charset="-78"/>
              </a:rPr>
              <a:t>مریض مشکل است</a:t>
            </a:r>
            <a:r>
              <a:rPr lang="prs-AF" sz="4000" dirty="0">
                <a:cs typeface="B Nazanin" panose="00000400000000000000" pitchFamily="2" charset="-78"/>
              </a:rPr>
              <a:t> در صورت که بدیل مناسب موجود </a:t>
            </a:r>
            <a:r>
              <a:rPr lang="prs-AF" sz="4000" dirty="0" smtClean="0">
                <a:cs typeface="B Nazanin" panose="00000400000000000000" pitchFamily="2" charset="-78"/>
              </a:rPr>
              <a:t>باشد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تجویز </a:t>
            </a:r>
            <a:r>
              <a:rPr lang="fa-IR" sz="4000" dirty="0">
                <a:cs typeface="B Nazanin" panose="00000400000000000000" pitchFamily="2" charset="-78"/>
              </a:rPr>
              <a:t>غیر ضروری دوا با اجزای ترکیبی 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تجویز </a:t>
            </a:r>
            <a:r>
              <a:rPr lang="fa-IR" sz="4000" dirty="0">
                <a:cs typeface="B Nazanin" panose="00000400000000000000" pitchFamily="2" charset="-78"/>
              </a:rPr>
              <a:t>غیرضروری دوای قیمتی در حالیکه دوا ارزان باعین م</a:t>
            </a:r>
            <a:r>
              <a:rPr lang="prs-AF" sz="4000" dirty="0">
                <a:cs typeface="B Nazanin" panose="00000400000000000000" pitchFamily="2" charset="-78"/>
              </a:rPr>
              <a:t>ؤ</a:t>
            </a:r>
            <a:r>
              <a:rPr lang="fa-IR" sz="4000" dirty="0" smtClean="0">
                <a:cs typeface="B Nazanin" panose="00000400000000000000" pitchFamily="2" charset="-78"/>
              </a:rPr>
              <a:t>ثریت</a:t>
            </a:r>
            <a:r>
              <a:rPr lang="prs-AF" sz="4000" dirty="0" smtClean="0">
                <a:cs typeface="B Nazanin" panose="00000400000000000000" pitchFamily="2" charset="-78"/>
              </a:rPr>
              <a:t> و مصونیت</a:t>
            </a:r>
            <a:r>
              <a:rPr lang="fa-IR" sz="4000" dirty="0" smtClean="0">
                <a:cs typeface="B Nazanin" panose="00000400000000000000" pitchFamily="2" charset="-78"/>
              </a:rPr>
              <a:t> باشد</a:t>
            </a:r>
            <a:r>
              <a:rPr lang="prs-AF" sz="4000" dirty="0" smtClean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8B87-B6EC-457E-BBFE-982117710A61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7337" cy="1325563"/>
          </a:xfrm>
        </p:spPr>
        <p:txBody>
          <a:bodyPr/>
          <a:lstStyle/>
          <a:p>
            <a:pPr algn="r"/>
            <a:r>
              <a:rPr lang="prs-AF" sz="4000" dirty="0" smtClean="0">
                <a:cs typeface="B Nazanin" panose="00000400000000000000" pitchFamily="2" charset="-78"/>
              </a:rPr>
              <a:t>ادامه</a:t>
            </a:r>
            <a:r>
              <a:rPr lang="prs-AF" dirty="0" smtClean="0">
                <a:cs typeface="B Nazanin" panose="00000400000000000000" pitchFamily="2" charset="-78"/>
              </a:rPr>
              <a:t>...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2229853"/>
            <a:ext cx="11908856" cy="394711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Nazanin" panose="00000400000000000000" pitchFamily="2" charset="-78"/>
              </a:rPr>
              <a:t>استفاده روتین از انتی بیوتیک های جدید</a:t>
            </a:r>
            <a:endParaRPr lang="en-US" sz="4000" dirty="0">
              <a:cs typeface="B Nazanin" panose="00000400000000000000" pitchFamily="2" charset="-78"/>
            </a:endParaRPr>
          </a:p>
          <a:p>
            <a:pPr algn="r" rt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 writing</a:t>
            </a:r>
          </a:p>
          <a:p>
            <a:pPr algn="r" rtl="1"/>
            <a:r>
              <a:rPr lang="fa-IR" sz="4000" dirty="0">
                <a:cs typeface="B Nazanin" panose="00000400000000000000" pitchFamily="2" charset="-78"/>
              </a:rPr>
              <a:t>عدم توجه به تأثیرات متقابل دوایی</a:t>
            </a:r>
          </a:p>
          <a:p>
            <a:pPr algn="r" rtl="1"/>
            <a:r>
              <a:rPr lang="fa-IR" sz="4000" dirty="0">
                <a:cs typeface="B Nazanin" panose="00000400000000000000" pitchFamily="2" charset="-78"/>
              </a:rPr>
              <a:t>عدم توجه به حاملگی، شیردهی، اطفال، </a:t>
            </a:r>
            <a:r>
              <a:rPr lang="prs-AF" sz="4000" dirty="0" smtClean="0">
                <a:cs typeface="B Nazanin" panose="00000400000000000000" pitchFamily="2" charset="-78"/>
              </a:rPr>
              <a:t>افراد </a:t>
            </a:r>
            <a:r>
              <a:rPr lang="fa-IR" sz="4000" dirty="0" smtClean="0">
                <a:cs typeface="B Nazanin" panose="00000400000000000000" pitchFamily="2" charset="-78"/>
              </a:rPr>
              <a:t>مسن</a:t>
            </a:r>
            <a:r>
              <a:rPr lang="fa-IR" sz="4000" dirty="0">
                <a:cs typeface="B Nazanin" panose="00000400000000000000" pitchFamily="2" charset="-78"/>
              </a:rPr>
              <a:t>، امراض کبدی وکلیوی</a:t>
            </a:r>
            <a:endParaRPr lang="en-US" sz="4000" dirty="0">
              <a:cs typeface="B Nazanin" panose="00000400000000000000" pitchFamily="2" charset="-78"/>
            </a:endParaRPr>
          </a:p>
          <a:p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2AF1-9384-4DA6-B6F4-C8AD9EF836C1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1400" cy="1325563"/>
          </a:xfrm>
        </p:spPr>
        <p:txBody>
          <a:bodyPr>
            <a:normAutofit/>
          </a:bodyPr>
          <a:lstStyle/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ادامه...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039600" cy="4351338"/>
          </a:xfrm>
        </p:spPr>
        <p:txBody>
          <a:bodyPr/>
          <a:lstStyle/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توصیه </a:t>
            </a:r>
            <a:r>
              <a:rPr lang="fa-IR" sz="4000" dirty="0">
                <a:cs typeface="B Nazanin" panose="00000400000000000000" pitchFamily="2" charset="-78"/>
              </a:rPr>
              <a:t>دوا زرقی در حالات غیر عاجل و غیر </a:t>
            </a:r>
            <a:r>
              <a:rPr lang="fa-IR" sz="4000" dirty="0" smtClean="0">
                <a:cs typeface="B Nazanin" panose="00000400000000000000" pitchFamily="2" charset="-78"/>
              </a:rPr>
              <a:t>ضروری</a:t>
            </a:r>
            <a:endParaRPr lang="prs-AF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>
                <a:cs typeface="B Nazanin" panose="00000400000000000000" pitchFamily="2" charset="-78"/>
              </a:rPr>
              <a:t>تداوی خود سرانه ادویه که باید صرف توسط نسخه تجویز </a:t>
            </a:r>
            <a:r>
              <a:rPr lang="prs-AF" sz="4000" dirty="0" smtClean="0">
                <a:cs typeface="B Nazanin" panose="00000400000000000000" pitchFamily="2" charset="-78"/>
              </a:rPr>
              <a:t>شود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رهنمایی ناقص تحریر و شفاهی به مریض در مورد استفاده ادویه</a:t>
            </a:r>
            <a:endParaRPr lang="prs-AF" sz="4000" dirty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عدم متابعت مریض که باعث عدم موفقیت تداوی، پیشرفت مرض و افزایش هزینه مراقبت صحی می شود.</a:t>
            </a:r>
            <a:endParaRPr lang="prs-AF" sz="4000" dirty="0">
              <a:cs typeface="B Nazanin" panose="00000400000000000000" pitchFamily="2" charset="-78"/>
            </a:endParaRPr>
          </a:p>
          <a:p>
            <a:pPr algn="r" rtl="1"/>
            <a:endParaRPr lang="en-US" sz="4000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72D-3821-479E-BD45-3642ED4540D8}" type="datetime1">
              <a:rPr lang="en-US" smtClean="0"/>
              <a:t>8/23/2023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5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960"/>
            <a:ext cx="12054840" cy="627951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prs-AF" sz="4000" b="1" dirty="0" smtClean="0">
                <a:cs typeface="B Nazanin" panose="00000400000000000000" pitchFamily="2" charset="-78"/>
              </a:rPr>
              <a:t>نتایج تحقیق بالای </a:t>
            </a:r>
            <a:r>
              <a:rPr lang="prs-AF" sz="4000" b="1" dirty="0">
                <a:cs typeface="B Nazanin" panose="00000400000000000000" pitchFamily="2" charset="-78"/>
              </a:rPr>
              <a:t>800 نسخه تسهیلات مختلف صحی شهر </a:t>
            </a:r>
            <a:r>
              <a:rPr lang="prs-AF" sz="4000" b="1" dirty="0" smtClean="0">
                <a:cs typeface="B Nazanin" panose="00000400000000000000" pitchFamily="2" charset="-78"/>
              </a:rPr>
              <a:t>کابل</a:t>
            </a:r>
          </a:p>
          <a:p>
            <a:pPr marL="0" indent="0" algn="ctr" rtl="1">
              <a:buNone/>
            </a:pPr>
            <a:endParaRPr lang="prs-AF" sz="40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در</a:t>
            </a:r>
            <a:r>
              <a:rPr lang="prs-AF" sz="4000" dirty="0">
                <a:cs typeface="B Nazanin" panose="00000400000000000000" pitchFamily="2" charset="-78"/>
              </a:rPr>
              <a:t> 81.6</a:t>
            </a:r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فیصد نسخه ها  بیشتر از دو قلم دوا تحریر شده  </a:t>
            </a:r>
            <a:r>
              <a:rPr lang="prs-AF" sz="4000" dirty="0" smtClean="0">
                <a:cs typeface="B Nazanin" panose="00000400000000000000" pitchFamily="2" charset="-78"/>
              </a:rPr>
              <a:t>بود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در </a:t>
            </a:r>
            <a:r>
              <a:rPr lang="prs-AF" sz="4000" dirty="0">
                <a:cs typeface="B Nazanin" panose="00000400000000000000" pitchFamily="2" charset="-78"/>
              </a:rPr>
              <a:t>54.8</a:t>
            </a:r>
            <a:r>
              <a:rPr lang="prs-AF" sz="4000" dirty="0" smtClean="0">
                <a:cs typeface="B Nazanin" panose="00000400000000000000" pitchFamily="2" charset="-78"/>
              </a:rPr>
              <a:t> </a:t>
            </a:r>
            <a:r>
              <a:rPr lang="prs-AF" sz="4000" dirty="0">
                <a:cs typeface="B Nazanin" panose="00000400000000000000" pitchFamily="2" charset="-78"/>
              </a:rPr>
              <a:t>فیصد </a:t>
            </a:r>
            <a:r>
              <a:rPr lang="prs-AF" sz="4000" dirty="0" smtClean="0">
                <a:cs typeface="B Nazanin" panose="00000400000000000000" pitchFamily="2" charset="-78"/>
              </a:rPr>
              <a:t>نسخه ها انتی بیوتیک تحریر شده بود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در</a:t>
            </a:r>
            <a:r>
              <a:rPr lang="prs-AF" sz="4000" dirty="0">
                <a:cs typeface="B Nazanin" panose="00000400000000000000" pitchFamily="2" charset="-78"/>
              </a:rPr>
              <a:t> 28.6</a:t>
            </a:r>
            <a:r>
              <a:rPr lang="prs-AF" sz="4000" dirty="0" smtClean="0">
                <a:cs typeface="B Nazanin" panose="00000400000000000000" pitchFamily="2" charset="-78"/>
              </a:rPr>
              <a:t> فیصد نسخه ها زرقیات </a:t>
            </a:r>
            <a:r>
              <a:rPr lang="prs-AF" sz="4000" dirty="0">
                <a:cs typeface="B Nazanin" panose="00000400000000000000" pitchFamily="2" charset="-78"/>
              </a:rPr>
              <a:t>موجود </a:t>
            </a:r>
            <a:r>
              <a:rPr lang="prs-AF" sz="4000" dirty="0" smtClean="0">
                <a:cs typeface="B Nazanin" panose="00000400000000000000" pitchFamily="2" charset="-78"/>
              </a:rPr>
              <a:t>بود</a:t>
            </a: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در </a:t>
            </a:r>
            <a:r>
              <a:rPr lang="prs-AF" sz="4000" dirty="0">
                <a:cs typeface="B Nazanin" panose="00000400000000000000" pitchFamily="2" charset="-78"/>
              </a:rPr>
              <a:t>47.4 فیصد </a:t>
            </a:r>
            <a:r>
              <a:rPr lang="prs-AF" sz="4000" dirty="0" smtClean="0">
                <a:cs typeface="B Nazanin" panose="00000400000000000000" pitchFamily="2" charset="-78"/>
              </a:rPr>
              <a:t>نسخه ها حد </a:t>
            </a:r>
            <a:r>
              <a:rPr lang="prs-AF" sz="4000" dirty="0">
                <a:cs typeface="B Nazanin" panose="00000400000000000000" pitchFamily="2" charset="-78"/>
              </a:rPr>
              <a:t>اقل یکه قلم دوائی ناخوانا </a:t>
            </a:r>
            <a:r>
              <a:rPr lang="prs-AF" sz="4000" dirty="0" smtClean="0">
                <a:cs typeface="B Nazanin" panose="00000400000000000000" pitchFamily="2" charset="-78"/>
              </a:rPr>
              <a:t>بود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 smtClean="0">
                <a:cs typeface="B Nazanin" panose="00000400000000000000" pitchFamily="2" charset="-78"/>
              </a:rPr>
              <a:t>تعداد </a:t>
            </a:r>
            <a:r>
              <a:rPr lang="prs-AF" sz="4000" dirty="0">
                <a:cs typeface="B Nazanin" panose="00000400000000000000" pitchFamily="2" charset="-78"/>
              </a:rPr>
              <a:t>اوسط اقلام دوائی 3.88 </a:t>
            </a:r>
            <a:r>
              <a:rPr lang="prs-AF" sz="4000" dirty="0" smtClean="0">
                <a:cs typeface="B Nazanin" panose="00000400000000000000" pitchFamily="2" charset="-78"/>
              </a:rPr>
              <a:t>دریافت شد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prs-AF" sz="4000" dirty="0">
                <a:cs typeface="B Nazanin" panose="00000400000000000000" pitchFamily="2" charset="-78"/>
              </a:rPr>
              <a:t>رهنمود استفاده از دوا در بیشتر از 90 فیصد نسخه ها دریافت </a:t>
            </a:r>
            <a:r>
              <a:rPr lang="prs-AF" sz="4000" dirty="0" smtClean="0">
                <a:cs typeface="B Nazanin" panose="00000400000000000000" pitchFamily="2" charset="-78"/>
              </a:rPr>
              <a:t>نشد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FB66-E7E7-49C6-87EE-CF6A15C799EE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2374-D754-4DDC-8A30-7C7B4F6EAB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9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790</Words>
  <Application>Microsoft Office PowerPoint</Application>
  <PresentationFormat>Widescreen</PresentationFormat>
  <Paragraphs>158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 Nazanin</vt:lpstr>
      <vt:lpstr>B Zar</vt:lpstr>
      <vt:lpstr>Calibri</vt:lpstr>
      <vt:lpstr>Calibri Light</vt:lpstr>
      <vt:lpstr>Times New Roman</vt:lpstr>
      <vt:lpstr>Wingdings</vt:lpstr>
      <vt:lpstr>Office Theme</vt:lpstr>
      <vt:lpstr>استفاده نامعقول ادویه</vt:lpstr>
      <vt:lpstr>تعریف استفاده نامعقول ادویه</vt:lpstr>
      <vt:lpstr>PowerPoint Presentation</vt:lpstr>
      <vt:lpstr>انواع استفاده نامعقول ادویه </vt:lpstr>
      <vt:lpstr>ادامه...</vt:lpstr>
      <vt:lpstr>ادامه...</vt:lpstr>
      <vt:lpstr>ادامه... </vt:lpstr>
      <vt:lpstr>ادامه...</vt:lpstr>
      <vt:lpstr>PowerPoint Presentation</vt:lpstr>
      <vt:lpstr>اسباب استفاده غیر معقول دوایی</vt:lpstr>
      <vt:lpstr>ادامه...</vt:lpstr>
      <vt:lpstr>PowerPoint Presentation</vt:lpstr>
      <vt:lpstr>استفاده نامعقول ادویه میتواند در هر یک از چهار سطح ذیل واقع شود.</vt:lpstr>
      <vt:lpstr>PowerPoint Presentation</vt:lpstr>
      <vt:lpstr>PowerPoint Presentation</vt:lpstr>
      <vt:lpstr>PowerPoint Presentation</vt:lpstr>
      <vt:lpstr>PowerPoint Presentation</vt:lpstr>
      <vt:lpstr>نتایج استفاده نا معقول ادویه </vt:lpstr>
      <vt:lpstr>ادامه...</vt:lpstr>
      <vt:lpstr>خلاصه</vt:lpstr>
      <vt:lpstr>ادامه...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Barin</dc:creator>
  <cp:lastModifiedBy>M Barin</cp:lastModifiedBy>
  <cp:revision>173</cp:revision>
  <dcterms:created xsi:type="dcterms:W3CDTF">2023-08-01T05:12:47Z</dcterms:created>
  <dcterms:modified xsi:type="dcterms:W3CDTF">2023-08-24T04:32:27Z</dcterms:modified>
</cp:coreProperties>
</file>