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8" r:id="rId2"/>
    <p:sldId id="259" r:id="rId3"/>
    <p:sldId id="312" r:id="rId4"/>
    <p:sldId id="260" r:id="rId5"/>
    <p:sldId id="261" r:id="rId6"/>
    <p:sldId id="262" r:id="rId7"/>
    <p:sldId id="277" r:id="rId8"/>
    <p:sldId id="264" r:id="rId9"/>
    <p:sldId id="265" r:id="rId10"/>
    <p:sldId id="266" r:id="rId11"/>
    <p:sldId id="329" r:id="rId12"/>
    <p:sldId id="268" r:id="rId13"/>
    <p:sldId id="279" r:id="rId14"/>
    <p:sldId id="336" r:id="rId15"/>
    <p:sldId id="313" r:id="rId16"/>
    <p:sldId id="320" r:id="rId17"/>
    <p:sldId id="315" r:id="rId18"/>
    <p:sldId id="303" r:id="rId19"/>
    <p:sldId id="302" r:id="rId20"/>
    <p:sldId id="327" r:id="rId21"/>
    <p:sldId id="326" r:id="rId22"/>
    <p:sldId id="319" r:id="rId23"/>
    <p:sldId id="271" r:id="rId24"/>
    <p:sldId id="328" r:id="rId25"/>
    <p:sldId id="324" r:id="rId26"/>
    <p:sldId id="27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 Barin" initials="MB" lastIdx="29" clrIdx="0">
    <p:extLst>
      <p:ext uri="{19B8F6BF-5375-455C-9EA6-DF929625EA0E}">
        <p15:presenceInfo xmlns:p15="http://schemas.microsoft.com/office/powerpoint/2012/main" userId="M Bar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4201" autoAdjust="0"/>
  </p:normalViewPr>
  <p:slideViewPr>
    <p:cSldViewPr snapToGrid="0">
      <p:cViewPr varScale="1">
        <p:scale>
          <a:sx n="60" d="100"/>
          <a:sy n="60" d="100"/>
        </p:scale>
        <p:origin x="90" y="1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CBEEB6-A14C-4492-91D8-EAD894EF644C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3057E-CE4E-46DF-8846-69106F6DA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713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3057E-CE4E-46DF-8846-69106F6DA6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32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3057E-CE4E-46DF-8846-69106F6DA63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103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3057E-CE4E-46DF-8846-69106F6DA63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498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3057E-CE4E-46DF-8846-69106F6DA63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13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6629-4D81-4DF8-99D3-447D755F042E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2374-D754-4DDC-8A30-7C7B4F6EA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70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6629-4D81-4DF8-99D3-447D755F042E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2374-D754-4DDC-8A30-7C7B4F6EA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59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6629-4D81-4DF8-99D3-447D755F042E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2374-D754-4DDC-8A30-7C7B4F6EA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70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6629-4D81-4DF8-99D3-447D755F042E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2374-D754-4DDC-8A30-7C7B4F6EA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399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6629-4D81-4DF8-99D3-447D755F042E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2374-D754-4DDC-8A30-7C7B4F6EA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14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6629-4D81-4DF8-99D3-447D755F042E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2374-D754-4DDC-8A30-7C7B4F6EA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602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6629-4D81-4DF8-99D3-447D755F042E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2374-D754-4DDC-8A30-7C7B4F6EA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88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6629-4D81-4DF8-99D3-447D755F042E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2374-D754-4DDC-8A30-7C7B4F6EA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622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6629-4D81-4DF8-99D3-447D755F042E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2374-D754-4DDC-8A30-7C7B4F6EA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86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6629-4D81-4DF8-99D3-447D755F042E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2374-D754-4DDC-8A30-7C7B4F6EA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4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6629-4D81-4DF8-99D3-447D755F042E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2374-D754-4DDC-8A30-7C7B4F6EA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23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D6629-4D81-4DF8-99D3-447D755F042E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82374-D754-4DDC-8A30-7C7B4F6EA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63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5534"/>
            <a:ext cx="10515600" cy="1763745"/>
          </a:xfrm>
        </p:spPr>
        <p:txBody>
          <a:bodyPr>
            <a:normAutofit/>
          </a:bodyPr>
          <a:lstStyle/>
          <a:p>
            <a:pPr algn="ctr"/>
            <a:r>
              <a:rPr lang="fa-IR" sz="4000" b="1" dirty="0">
                <a:cs typeface="B Nazanin" panose="00000400000000000000" pitchFamily="2" charset="-78"/>
              </a:rPr>
              <a:t>تاثیرات متقابل </a:t>
            </a:r>
            <a:r>
              <a:rPr lang="fa-IR" sz="4000" b="1" dirty="0" smtClean="0">
                <a:cs typeface="B Nazanin" panose="00000400000000000000" pitchFamily="2" charset="-78"/>
              </a:rPr>
              <a:t>دوایی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477" y="2183641"/>
            <a:ext cx="11928143" cy="4445759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prs-AF" sz="4000" b="1" dirty="0" smtClean="0">
                <a:cs typeface="B Nazanin" panose="00000400000000000000" pitchFamily="2" charset="-78"/>
              </a:rPr>
              <a:t>اهداف </a:t>
            </a:r>
          </a:p>
          <a:p>
            <a:pPr marL="0" indent="0" algn="r" rtl="1">
              <a:buNone/>
            </a:pPr>
            <a:r>
              <a:rPr lang="fa-IR" sz="4000" dirty="0" smtClean="0">
                <a:cs typeface="B Nazanin" panose="00000400000000000000" pitchFamily="2" charset="-78"/>
              </a:rPr>
              <a:t>تعریف </a:t>
            </a:r>
            <a:r>
              <a:rPr lang="fa-IR" sz="4000" dirty="0">
                <a:cs typeface="B Nazanin" panose="00000400000000000000" pitchFamily="2" charset="-78"/>
              </a:rPr>
              <a:t>و </a:t>
            </a:r>
            <a:r>
              <a:rPr lang="prs-AF" sz="4000" dirty="0" smtClean="0">
                <a:cs typeface="B Nazanin" panose="00000400000000000000" pitchFamily="2" charset="-78"/>
              </a:rPr>
              <a:t>انواع </a:t>
            </a:r>
            <a:r>
              <a:rPr lang="fa-IR" sz="4000" dirty="0" smtClean="0">
                <a:cs typeface="B Nazanin" panose="00000400000000000000" pitchFamily="2" charset="-78"/>
              </a:rPr>
              <a:t>تأثیرات </a:t>
            </a:r>
            <a:r>
              <a:rPr lang="fa-IR" sz="4000" dirty="0">
                <a:cs typeface="B Nazanin" panose="00000400000000000000" pitchFamily="2" charset="-78"/>
              </a:rPr>
              <a:t>متقابل دوایی</a:t>
            </a:r>
            <a:endParaRPr lang="en-US" sz="4000" dirty="0">
              <a:cs typeface="B Nazanin" panose="00000400000000000000" pitchFamily="2" charset="-78"/>
            </a:endParaRPr>
          </a:p>
          <a:p>
            <a:pPr lvl="0" algn="r" rtl="1"/>
            <a:r>
              <a:rPr lang="fa-IR" sz="4000" dirty="0">
                <a:cs typeface="B Nazanin" panose="00000400000000000000" pitchFamily="2" charset="-78"/>
              </a:rPr>
              <a:t>نتایج تأثیرات متقابل دوا – دوا</a:t>
            </a:r>
            <a:endParaRPr lang="en-US" sz="4000" dirty="0">
              <a:cs typeface="B Nazanin" panose="00000400000000000000" pitchFamily="2" charset="-78"/>
            </a:endParaRPr>
          </a:p>
          <a:p>
            <a:pPr lvl="0" algn="r" rtl="1"/>
            <a:r>
              <a:rPr lang="fa-IR" sz="4000" dirty="0">
                <a:cs typeface="B Nazanin" panose="00000400000000000000" pitchFamily="2" charset="-78"/>
              </a:rPr>
              <a:t>تأثیرات متقابل دوا – </a:t>
            </a:r>
            <a:r>
              <a:rPr lang="fa-IR" sz="4000" dirty="0" smtClean="0">
                <a:cs typeface="B Nazanin" panose="00000400000000000000" pitchFamily="2" charset="-78"/>
              </a:rPr>
              <a:t>غذا</a:t>
            </a:r>
            <a:endParaRPr lang="prs-AF" sz="4000" dirty="0" smtClean="0">
              <a:cs typeface="B Nazanin" panose="00000400000000000000" pitchFamily="2" charset="-78"/>
            </a:endParaRPr>
          </a:p>
          <a:p>
            <a:pPr lvl="0" algn="r" rtl="1"/>
            <a:r>
              <a:rPr lang="prs-AF" sz="4000" dirty="0">
                <a:cs typeface="B Nazanin" panose="00000400000000000000" pitchFamily="2" charset="-78"/>
              </a:rPr>
              <a:t>ترکیبات دوایی دوز ثابت </a:t>
            </a:r>
            <a:endParaRPr lang="prs-AF" sz="4000" dirty="0" smtClean="0">
              <a:cs typeface="B Nazanin" panose="00000400000000000000" pitchFamily="2" charset="-78"/>
            </a:endParaRPr>
          </a:p>
          <a:p>
            <a:pPr lvl="0" algn="r" rtl="1"/>
            <a:r>
              <a:rPr lang="prs-AF" sz="4000" dirty="0" smtClean="0">
                <a:cs typeface="B Nazanin" panose="00000400000000000000" pitchFamily="2" charset="-78"/>
              </a:rPr>
              <a:t>تطبیق </a:t>
            </a:r>
            <a:r>
              <a:rPr lang="prs-AF" sz="4000" dirty="0">
                <a:cs typeface="B Nazanin" panose="00000400000000000000" pitchFamily="2" charset="-78"/>
              </a:rPr>
              <a:t>مشترک </a:t>
            </a:r>
            <a:r>
              <a:rPr lang="prs-AF" sz="4000" dirty="0" smtClean="0">
                <a:cs typeface="B Nazanin" panose="00000400000000000000" pitchFamily="2" charset="-78"/>
              </a:rPr>
              <a:t>مستحضرات دوایی به شکل جداگانه</a:t>
            </a:r>
            <a:endParaRPr lang="prs-AF" sz="40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7080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5534"/>
            <a:ext cx="10515600" cy="1580866"/>
          </a:xfrm>
        </p:spPr>
        <p:txBody>
          <a:bodyPr>
            <a:normAutofit/>
          </a:bodyPr>
          <a:lstStyle/>
          <a:p>
            <a:pPr algn="ctr"/>
            <a:r>
              <a:rPr lang="fa-IR" sz="4000" b="1" dirty="0" smtClean="0">
                <a:cs typeface="B Nazanin" panose="00000400000000000000" pitchFamily="2" charset="-78"/>
              </a:rPr>
              <a:t>نتایج تأثیرات متقابل دوا </a:t>
            </a:r>
            <a:r>
              <a:rPr lang="prs-AF" sz="4000" b="1" dirty="0" smtClean="0">
                <a:cs typeface="B Nazanin" panose="00000400000000000000" pitchFamily="2" charset="-78"/>
              </a:rPr>
              <a:t>با</a:t>
            </a:r>
            <a:r>
              <a:rPr lang="fa-IR" sz="4000" b="1" dirty="0" smtClean="0">
                <a:cs typeface="B Nazanin" panose="00000400000000000000" pitchFamily="2" charset="-78"/>
              </a:rPr>
              <a:t> دوا</a:t>
            </a:r>
            <a:r>
              <a:rPr lang="prs-AF" sz="4000" b="1" dirty="0" smtClean="0">
                <a:cs typeface="B Nazanin" panose="00000400000000000000" pitchFamily="2" charset="-78"/>
              </a:rPr>
              <a:t> یا سایر مواد</a:t>
            </a:r>
            <a:endParaRPr lang="en-US" sz="4000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34" y="2240280"/>
            <a:ext cx="12096466" cy="4488066"/>
          </a:xfrm>
        </p:spPr>
        <p:txBody>
          <a:bodyPr>
            <a:noAutofit/>
          </a:bodyPr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fa-IR" sz="4000" b="1" dirty="0" smtClean="0">
                <a:cs typeface="B Nazanin" panose="00000400000000000000" pitchFamily="2" charset="-78"/>
              </a:rPr>
              <a:t>تشدید تأثیر </a:t>
            </a:r>
            <a:r>
              <a:rPr lang="fa-IR" sz="4000" b="1" dirty="0">
                <a:cs typeface="B Nazanin" panose="00000400000000000000" pitchFamily="2" charset="-78"/>
              </a:rPr>
              <a:t>دوای دیگر </a:t>
            </a:r>
            <a:r>
              <a:rPr lang="prs-AF" sz="4000" dirty="0" smtClean="0">
                <a:cs typeface="B Nazanin" panose="00000400000000000000" pitchFamily="2" charset="-78"/>
              </a:rPr>
              <a:t>مانند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prs-AF" sz="4000" dirty="0" smtClean="0">
                <a:cs typeface="B Nazanin" panose="00000400000000000000" pitchFamily="2" charset="-78"/>
              </a:rPr>
              <a:t>تطبیق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Ampicillin</a:t>
            </a:r>
            <a:r>
              <a:rPr lang="en-US" sz="3200" dirty="0">
                <a:cs typeface="B Nazanin" panose="00000400000000000000" pitchFamily="2" charset="-78"/>
              </a:rPr>
              <a:t> </a:t>
            </a:r>
            <a:r>
              <a:rPr lang="prs-AF" sz="3200" dirty="0">
                <a:cs typeface="B Nazanin" panose="00000400000000000000" pitchFamily="2" charset="-78"/>
              </a:rPr>
              <a:t> </a:t>
            </a:r>
            <a:r>
              <a:rPr lang="prs-AF" sz="4000" dirty="0" smtClean="0">
                <a:cs typeface="B Nazanin" panose="00000400000000000000" pitchFamily="2" charset="-78"/>
              </a:rPr>
              <a:t>همراه </a:t>
            </a:r>
            <a:r>
              <a:rPr lang="prs-AF" sz="4000" dirty="0">
                <a:cs typeface="B Nazanin" panose="00000400000000000000" pitchFamily="2" charset="-78"/>
              </a:rPr>
              <a:t>با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Sulbactam</a:t>
            </a:r>
            <a:r>
              <a:rPr lang="en-US" sz="3200" dirty="0">
                <a:cs typeface="B Nazanin" panose="00000400000000000000" pitchFamily="2" charset="-78"/>
              </a:rPr>
              <a:t> </a:t>
            </a:r>
            <a:r>
              <a:rPr lang="prs-AF" sz="3200" dirty="0">
                <a:cs typeface="B Nazanin" panose="00000400000000000000" pitchFamily="2" charset="-78"/>
              </a:rPr>
              <a:t> </a:t>
            </a:r>
            <a:r>
              <a:rPr lang="prs-AF" sz="3200" dirty="0" smtClean="0">
                <a:cs typeface="B Nazanin" panose="00000400000000000000" pitchFamily="2" charset="-78"/>
              </a:rPr>
              <a:t>       </a:t>
            </a:r>
            <a:r>
              <a:rPr lang="prs-AF" sz="4000" dirty="0" smtClean="0">
                <a:cs typeface="B Nazanin" panose="00000400000000000000" pitchFamily="2" charset="-78"/>
              </a:rPr>
              <a:t>(</a:t>
            </a:r>
            <a:r>
              <a:rPr lang="prs-AF" sz="4000" dirty="0">
                <a:cs typeface="B Nazanin" panose="00000400000000000000" pitchFamily="2" charset="-78"/>
              </a:rPr>
              <a:t>مفید )</a:t>
            </a:r>
            <a:endParaRPr lang="prs-AF" sz="4000" dirty="0" smtClean="0">
              <a:cs typeface="B Nazanin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prs-AF" sz="4000" dirty="0" smtClean="0">
                <a:cs typeface="B Nazanin" panose="00000400000000000000" pitchFamily="2" charset="-78"/>
              </a:rPr>
              <a:t>تطبیق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Aspirin</a:t>
            </a:r>
            <a:r>
              <a:rPr lang="prs-AF" sz="3200" dirty="0" smtClean="0">
                <a:cs typeface="B Nazanin" panose="00000400000000000000" pitchFamily="2" charset="-78"/>
              </a:rPr>
              <a:t> </a:t>
            </a:r>
            <a:r>
              <a:rPr lang="en-US" sz="3200" dirty="0" smtClean="0">
                <a:cs typeface="B Nazanin" panose="00000400000000000000" pitchFamily="2" charset="-78"/>
              </a:rPr>
              <a:t> </a:t>
            </a:r>
            <a:r>
              <a:rPr lang="prs-AF" sz="4000" dirty="0">
                <a:cs typeface="B Nazanin" panose="00000400000000000000" pitchFamily="2" charset="-78"/>
              </a:rPr>
              <a:t>همراه با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Warfarin</a:t>
            </a:r>
            <a:r>
              <a:rPr lang="en-US" sz="3200" dirty="0">
                <a:cs typeface="B Nazanin" panose="00000400000000000000" pitchFamily="2" charset="-78"/>
              </a:rPr>
              <a:t> </a:t>
            </a:r>
            <a:r>
              <a:rPr lang="prs-AF" sz="3200" dirty="0">
                <a:cs typeface="B Nazanin" panose="00000400000000000000" pitchFamily="2" charset="-78"/>
              </a:rPr>
              <a:t>    </a:t>
            </a:r>
            <a:r>
              <a:rPr lang="prs-AF" sz="3200" dirty="0" smtClean="0">
                <a:cs typeface="B Nazanin" panose="00000400000000000000" pitchFamily="2" charset="-78"/>
              </a:rPr>
              <a:t>            </a:t>
            </a:r>
            <a:r>
              <a:rPr lang="prs-AF" sz="4000" dirty="0">
                <a:cs typeface="B Nazanin" panose="00000400000000000000" pitchFamily="2" charset="-78"/>
              </a:rPr>
              <a:t>(مضر )</a:t>
            </a:r>
            <a:endParaRPr lang="prs-AF" sz="4000" dirty="0" smtClean="0">
              <a:cs typeface="B Nazanin" panose="00000400000000000000" pitchFamily="2" charset="-78"/>
            </a:endParaRPr>
          </a:p>
          <a:p>
            <a:pPr algn="r"/>
            <a:endParaRPr lang="en-US" sz="40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9247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96600" cy="1325563"/>
          </a:xfrm>
        </p:spPr>
        <p:txBody>
          <a:bodyPr>
            <a:normAutofit/>
          </a:bodyPr>
          <a:lstStyle/>
          <a:p>
            <a:pPr algn="r" rtl="1"/>
            <a:r>
              <a:rPr lang="prs-AF" sz="4000" dirty="0" smtClean="0">
                <a:cs typeface="B Nazanin" panose="00000400000000000000" pitchFamily="2" charset="-78"/>
              </a:rPr>
              <a:t>ادامه...</a:t>
            </a:r>
            <a:endParaRPr lang="en-US" sz="4000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5625"/>
            <a:ext cx="12039600" cy="4351338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prs-AF" sz="4000" b="1" dirty="0">
                <a:cs typeface="B Nazanin" panose="00000400000000000000" pitchFamily="2" charset="-78"/>
              </a:rPr>
              <a:t>تنقیص </a:t>
            </a:r>
            <a:r>
              <a:rPr lang="fa-IR" sz="4000" b="1" dirty="0">
                <a:cs typeface="B Nazanin" panose="00000400000000000000" pitchFamily="2" charset="-78"/>
              </a:rPr>
              <a:t>تأثیر دوای دیگر </a:t>
            </a:r>
            <a:r>
              <a:rPr lang="prs-AF" sz="4000" dirty="0">
                <a:cs typeface="B Nazanin" panose="00000400000000000000" pitchFamily="2" charset="-78"/>
              </a:rPr>
              <a:t>مانند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prs-AF" sz="4000" dirty="0">
                <a:cs typeface="B Nazanin" panose="00000400000000000000" pitchFamily="2" charset="-78"/>
              </a:rPr>
              <a:t>استفاده نالوگزان برای تداوی سمیت مورفین           (مفید)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prs-AF" sz="4000" dirty="0">
                <a:cs typeface="B Nazanin" panose="00000400000000000000" pitchFamily="2" charset="-78"/>
              </a:rPr>
              <a:t>تطبیق همزمان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Propranolol</a:t>
            </a:r>
            <a:r>
              <a:rPr lang="en-US" sz="3200" dirty="0">
                <a:cs typeface="B Nazanin" panose="00000400000000000000" pitchFamily="2" charset="-78"/>
              </a:rPr>
              <a:t> </a:t>
            </a:r>
            <a:r>
              <a:rPr lang="prs-AF" sz="3200" dirty="0">
                <a:cs typeface="B Nazanin" panose="00000400000000000000" pitchFamily="2" charset="-78"/>
              </a:rPr>
              <a:t> </a:t>
            </a:r>
            <a:r>
              <a:rPr lang="prs-AF" sz="4000" dirty="0">
                <a:cs typeface="B Nazanin" panose="00000400000000000000" pitchFamily="2" charset="-78"/>
              </a:rPr>
              <a:t>با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Albuterol</a:t>
            </a:r>
            <a:r>
              <a:rPr lang="en-US" sz="3200" dirty="0">
                <a:cs typeface="B Nazanin" panose="00000400000000000000" pitchFamily="2" charset="-78"/>
              </a:rPr>
              <a:t> </a:t>
            </a:r>
            <a:r>
              <a:rPr lang="prs-AF" sz="3200" dirty="0">
                <a:cs typeface="B Nazanin" panose="00000400000000000000" pitchFamily="2" charset="-78"/>
              </a:rPr>
              <a:t>   </a:t>
            </a:r>
            <a:r>
              <a:rPr lang="prs-AF" sz="3200" dirty="0" smtClean="0">
                <a:cs typeface="B Nazanin" panose="00000400000000000000" pitchFamily="2" charset="-78"/>
              </a:rPr>
              <a:t>            </a:t>
            </a:r>
            <a:r>
              <a:rPr lang="prs-AF" sz="4000" dirty="0">
                <a:cs typeface="B Nazanin" panose="00000400000000000000" pitchFamily="2" charset="-78"/>
              </a:rPr>
              <a:t>(مضر)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prs-AF" sz="4000" b="1" dirty="0">
                <a:cs typeface="B Nazanin" panose="00000400000000000000" pitchFamily="2" charset="-78"/>
              </a:rPr>
              <a:t>ایجاد </a:t>
            </a:r>
            <a:r>
              <a:rPr lang="fa-IR" sz="4000" b="1" dirty="0">
                <a:cs typeface="B Nazanin" panose="00000400000000000000" pitchFamily="2" charset="-78"/>
              </a:rPr>
              <a:t>پاسخ جدید </a:t>
            </a:r>
            <a:r>
              <a:rPr lang="prs-AF" sz="4000" dirty="0">
                <a:cs typeface="B Nazanin" panose="00000400000000000000" pitchFamily="2" charset="-78"/>
              </a:rPr>
              <a:t>نادر بوده </a:t>
            </a:r>
            <a:r>
              <a:rPr lang="fa-IR" sz="4000" dirty="0">
                <a:cs typeface="B Nazanin" panose="00000400000000000000" pitchFamily="2" charset="-78"/>
              </a:rPr>
              <a:t>مثلاً استفاده مشترک الکل همراه با دیسلفرام</a:t>
            </a:r>
            <a:endParaRPr lang="en-US" sz="4000" dirty="0">
              <a:cs typeface="B Nazanin" panose="00000400000000000000" pitchFamily="2" charset="-78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05813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615440"/>
          </a:xfrm>
        </p:spPr>
        <p:txBody>
          <a:bodyPr>
            <a:normAutofit/>
          </a:bodyPr>
          <a:lstStyle/>
          <a:p>
            <a:pPr algn="ctr"/>
            <a:r>
              <a:rPr lang="fa-IR" sz="4000" b="1" dirty="0" smtClean="0">
                <a:cs typeface="B Nazanin" panose="00000400000000000000" pitchFamily="2" charset="-78"/>
              </a:rPr>
              <a:t>تاثیرات متقابل دوا با غذا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65960"/>
            <a:ext cx="12192000" cy="4892039"/>
          </a:xfrm>
        </p:spPr>
        <p:txBody>
          <a:bodyPr>
            <a:noAutofit/>
          </a:bodyPr>
          <a:lstStyle/>
          <a:p>
            <a:pPr algn="r" rtl="1"/>
            <a:r>
              <a:rPr lang="fa-IR" sz="4000" dirty="0" smtClean="0">
                <a:cs typeface="B Nazanin" panose="00000400000000000000" pitchFamily="2" charset="-78"/>
              </a:rPr>
              <a:t>مهم </a:t>
            </a:r>
            <a:r>
              <a:rPr lang="prs-AF" sz="4000" dirty="0">
                <a:cs typeface="B Nazanin" panose="00000400000000000000" pitchFamily="2" charset="-78"/>
              </a:rPr>
              <a:t>بوده </a:t>
            </a:r>
            <a:r>
              <a:rPr lang="fa-IR" sz="4000" dirty="0">
                <a:cs typeface="B Nazanin" panose="00000400000000000000" pitchFamily="2" charset="-78"/>
              </a:rPr>
              <a:t>و کمتر دانسته شده </a:t>
            </a:r>
            <a:endParaRPr lang="prs-AF" sz="40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4000" dirty="0" smtClean="0">
                <a:cs typeface="B Nazanin" panose="00000400000000000000" pitchFamily="2" charset="-78"/>
              </a:rPr>
              <a:t>باعث </a:t>
            </a:r>
            <a:r>
              <a:rPr lang="fa-IR" sz="4000" dirty="0">
                <a:cs typeface="B Nazanin" panose="00000400000000000000" pitchFamily="2" charset="-78"/>
              </a:rPr>
              <a:t>سمیت یا عدم موفقیت در تداوی </a:t>
            </a:r>
            <a:endParaRPr lang="prs-AF" sz="40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4000" dirty="0" smtClean="0">
                <a:cs typeface="B Nazanin" panose="00000400000000000000" pitchFamily="2" charset="-78"/>
              </a:rPr>
              <a:t>به </a:t>
            </a:r>
            <a:r>
              <a:rPr lang="fa-IR" sz="4000" dirty="0">
                <a:cs typeface="B Nazanin" panose="00000400000000000000" pitchFamily="2" charset="-78"/>
              </a:rPr>
              <a:t>شکل فارمکوکنیتیک و فارمکودینامیک </a:t>
            </a:r>
            <a:endParaRPr lang="prs-AF" sz="40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4000" dirty="0" smtClean="0">
                <a:cs typeface="B Nazanin" panose="00000400000000000000" pitchFamily="2" charset="-78"/>
              </a:rPr>
              <a:t>مثلاً </a:t>
            </a:r>
            <a:r>
              <a:rPr lang="fa-IR" sz="4000" dirty="0">
                <a:cs typeface="B Nazanin" panose="00000400000000000000" pitchFamily="2" charset="-78"/>
              </a:rPr>
              <a:t>فرط فشار خون </a:t>
            </a:r>
            <a:r>
              <a:rPr lang="prs-AF" sz="4000" dirty="0" smtClean="0">
                <a:cs typeface="B Nazanin" panose="00000400000000000000" pitchFamily="2" charset="-78"/>
              </a:rPr>
              <a:t>در نتیجه اخذ همزمان</a:t>
            </a:r>
            <a:r>
              <a:rPr lang="fa-IR" sz="4000" dirty="0">
                <a:cs typeface="B Nazanin" panose="00000400000000000000" pitchFamily="2" charset="-78"/>
              </a:rPr>
              <a:t> غذا‌های حاوی </a:t>
            </a:r>
            <a:r>
              <a:rPr lang="fa-IR" sz="4000" dirty="0" smtClean="0">
                <a:cs typeface="B Nazanin" panose="00000400000000000000" pitchFamily="2" charset="-78"/>
              </a:rPr>
              <a:t>تیرامین</a:t>
            </a:r>
            <a:r>
              <a:rPr lang="prs-AF" sz="4000" dirty="0" smtClean="0">
                <a:cs typeface="B Nazanin" panose="00000400000000000000" pitchFamily="2" charset="-78"/>
              </a:rPr>
              <a:t> با  </a:t>
            </a:r>
            <a:r>
              <a:rPr lang="fa-IR" sz="4000" dirty="0" smtClean="0">
                <a:cs typeface="B Nazanin" panose="00000400000000000000" pitchFamily="2" charset="-78"/>
              </a:rPr>
              <a:t>ادویه </a:t>
            </a:r>
            <a:r>
              <a:rPr lang="fa-IR" sz="4000" dirty="0">
                <a:cs typeface="B Nazanin" panose="00000400000000000000" pitchFamily="2" charset="-78"/>
              </a:rPr>
              <a:t>نهی کننده </a:t>
            </a:r>
            <a:r>
              <a:rPr lang="fa-IR" sz="4000" dirty="0" smtClean="0">
                <a:cs typeface="B Nazanin" panose="00000400000000000000" pitchFamily="2" charset="-78"/>
              </a:rPr>
              <a:t>مونو</a:t>
            </a:r>
            <a:r>
              <a:rPr lang="prs-AF" sz="4000" dirty="0" smtClean="0">
                <a:cs typeface="B Nazanin" panose="00000400000000000000" pitchFamily="2" charset="-78"/>
              </a:rPr>
              <a:t> </a:t>
            </a:r>
            <a:r>
              <a:rPr lang="fa-IR" sz="4000" dirty="0" smtClean="0">
                <a:cs typeface="B Nazanin" panose="00000400000000000000" pitchFamily="2" charset="-78"/>
              </a:rPr>
              <a:t>امینو</a:t>
            </a:r>
            <a:r>
              <a:rPr lang="prs-AF" sz="4000" dirty="0" smtClean="0">
                <a:cs typeface="B Nazanin" panose="00000400000000000000" pitchFamily="2" charset="-78"/>
              </a:rPr>
              <a:t> </a:t>
            </a:r>
            <a:r>
              <a:rPr lang="fa-IR" sz="4000" dirty="0" smtClean="0">
                <a:cs typeface="B Nazanin" panose="00000400000000000000" pitchFamily="2" charset="-78"/>
              </a:rPr>
              <a:t>اوکسیداز </a:t>
            </a:r>
            <a:endParaRPr lang="prs-AF" sz="40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4000" dirty="0" smtClean="0">
                <a:cs typeface="B Nazanin" panose="00000400000000000000" pitchFamily="2" charset="-78"/>
              </a:rPr>
              <a:t>تنقیص </a:t>
            </a:r>
            <a:r>
              <a:rPr lang="fa-IR" sz="4000" dirty="0">
                <a:cs typeface="B Nazanin" panose="00000400000000000000" pitchFamily="2" charset="-78"/>
              </a:rPr>
              <a:t>مؤثریت وارفارین </a:t>
            </a:r>
            <a:r>
              <a:rPr lang="prs-AF" sz="4000" dirty="0" smtClean="0">
                <a:cs typeface="B Nazanin" panose="00000400000000000000" pitchFamily="2" charset="-78"/>
              </a:rPr>
              <a:t>با </a:t>
            </a:r>
            <a:r>
              <a:rPr lang="fa-IR" sz="4000" dirty="0" smtClean="0">
                <a:cs typeface="B Nazanin" panose="00000400000000000000" pitchFamily="2" charset="-78"/>
              </a:rPr>
              <a:t>غذایی </a:t>
            </a:r>
            <a:r>
              <a:rPr lang="fa-IR" sz="4000" dirty="0">
                <a:cs typeface="B Nazanin" panose="00000400000000000000" pitchFamily="2" charset="-78"/>
              </a:rPr>
              <a:t>حاوی مقادیر بلند ویتامین </a:t>
            </a:r>
            <a:r>
              <a:rPr lang="en-US" sz="4000" dirty="0" smtClean="0">
                <a:cs typeface="B Nazanin" panose="00000400000000000000" pitchFamily="2" charset="-78"/>
              </a:rPr>
              <a:t>K</a:t>
            </a:r>
            <a:endParaRPr lang="en-US" sz="40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1024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21" y="1"/>
            <a:ext cx="11873551" cy="1610435"/>
          </a:xfrm>
        </p:spPr>
        <p:txBody>
          <a:bodyPr/>
          <a:lstStyle/>
          <a:p>
            <a:pPr algn="ctr" rtl="1"/>
            <a:r>
              <a:rPr lang="prs-AF" b="1" dirty="0" smtClean="0">
                <a:cs typeface="B Nazanin" panose="00000400000000000000" pitchFamily="2" charset="-78"/>
              </a:rPr>
              <a:t>ترکیبات </a:t>
            </a:r>
            <a:r>
              <a:rPr lang="prs-AF" b="1" dirty="0">
                <a:cs typeface="B Nazanin" panose="00000400000000000000" pitchFamily="2" charset="-78"/>
              </a:rPr>
              <a:t>دوایی دوز </a:t>
            </a:r>
            <a:r>
              <a:rPr lang="prs-AF" b="1" dirty="0" smtClean="0">
                <a:cs typeface="B Nazanin" panose="00000400000000000000" pitchFamily="2" charset="-78"/>
              </a:rPr>
              <a:t>ثابت </a:t>
            </a:r>
            <a:r>
              <a:rPr lang="prs-AF" dirty="0" smtClean="0">
                <a:cs typeface="B Nazanin" panose="00000400000000000000" pitchFamily="2" charset="-78"/>
              </a:rPr>
              <a:t>(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Fixed dose drug combinations</a:t>
            </a:r>
            <a:r>
              <a:rPr lang="prs-AF" dirty="0" smtClean="0">
                <a:cs typeface="B Nazanin" panose="00000400000000000000" pitchFamily="2" charset="-78"/>
              </a:rPr>
              <a:t>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22" y="1610437"/>
            <a:ext cx="11873552" cy="1193724"/>
          </a:xfrm>
        </p:spPr>
        <p:txBody>
          <a:bodyPr>
            <a:noAutofit/>
          </a:bodyPr>
          <a:lstStyle/>
          <a:p>
            <a:pPr algn="r" rtl="1"/>
            <a:r>
              <a:rPr lang="prs-AF" sz="4000" dirty="0" smtClean="0">
                <a:cs typeface="B Nazanin" panose="00000400000000000000" pitchFamily="2" charset="-78"/>
              </a:rPr>
              <a:t>عبارت از ترکیب دو یا بیشتر از دو دوای فعال در یک شکل مستحضر دوایی اند.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0776" t="15478" r="8294" b="22300"/>
          <a:stretch/>
        </p:blipFill>
        <p:spPr>
          <a:xfrm>
            <a:off x="0" y="2804160"/>
            <a:ext cx="8778240" cy="405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2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64240" cy="1325563"/>
          </a:xfrm>
        </p:spPr>
        <p:txBody>
          <a:bodyPr/>
          <a:lstStyle/>
          <a:p>
            <a:pPr algn="r" rtl="1"/>
            <a:r>
              <a:rPr lang="prs-AF" dirty="0" smtClean="0">
                <a:cs typeface="B Nazanin" panose="00000400000000000000" pitchFamily="2" charset="-78"/>
              </a:rPr>
              <a:t>ادامه...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5625"/>
            <a:ext cx="11871960" cy="4351338"/>
          </a:xfrm>
        </p:spPr>
        <p:txBody>
          <a:bodyPr>
            <a:normAutofit/>
          </a:bodyPr>
          <a:lstStyle/>
          <a:p>
            <a:pPr algn="r" rtl="1"/>
            <a:r>
              <a:rPr lang="prs-AF" sz="4000" dirty="0">
                <a:cs typeface="B Nazanin" panose="00000400000000000000" pitchFamily="2" charset="-78"/>
              </a:rPr>
              <a:t> برای بهبود رضایت و یا منفعت تأثیرات ادویه افزود شده، استفاده می شود </a:t>
            </a:r>
          </a:p>
          <a:p>
            <a:pPr algn="r" rtl="1"/>
            <a:r>
              <a:rPr lang="prs-AF" sz="4000" dirty="0">
                <a:cs typeface="B Nazanin" panose="00000400000000000000" pitchFamily="2" charset="-78"/>
              </a:rPr>
              <a:t> ادویه ضد توبرکلوز</a:t>
            </a:r>
            <a:endParaRPr lang="en-US" sz="4000" dirty="0">
              <a:cs typeface="B Nazanin" panose="00000400000000000000" pitchFamily="2" charset="-78"/>
            </a:endParaRPr>
          </a:p>
          <a:p>
            <a:pPr algn="r" rtl="1"/>
            <a:r>
              <a:rPr lang="prs-AF" sz="4000" u="sng" dirty="0">
                <a:cs typeface="B Nazanin" panose="00000400000000000000" pitchFamily="2" charset="-78"/>
              </a:rPr>
              <a:t>(</a:t>
            </a:r>
            <a:r>
              <a:rPr lang="en-US" sz="4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Probenecid</a:t>
            </a:r>
            <a:r>
              <a:rPr 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Penicillin</a:t>
            </a:r>
            <a:r>
              <a:rPr lang="prs-AF" sz="4000" u="sng" dirty="0">
                <a:cs typeface="B Nazanin" panose="00000400000000000000" pitchFamily="2" charset="-78"/>
              </a:rPr>
              <a:t>)</a:t>
            </a:r>
          </a:p>
          <a:p>
            <a:pPr algn="r" rtl="1"/>
            <a:r>
              <a:rPr lang="prs-AF" sz="4000" u="sng" dirty="0">
                <a:cs typeface="B Nazanin" panose="00000400000000000000" pitchFamily="2" charset="-78"/>
              </a:rPr>
              <a:t>(</a:t>
            </a:r>
            <a:r>
              <a:rPr 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Levodopa + </a:t>
            </a:r>
            <a:r>
              <a:rPr lang="en-US" sz="4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Carbidopa</a:t>
            </a:r>
            <a:r>
              <a:rPr lang="prs-AF" sz="4000" u="sng" dirty="0">
                <a:cs typeface="B Nazanin" panose="00000400000000000000" pitchFamily="2" charset="-78"/>
              </a:rPr>
              <a:t>)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11990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830"/>
            <a:ext cx="10515600" cy="1599290"/>
          </a:xfrm>
        </p:spPr>
        <p:txBody>
          <a:bodyPr>
            <a:normAutofit/>
          </a:bodyPr>
          <a:lstStyle/>
          <a:p>
            <a:pPr algn="ctr"/>
            <a:r>
              <a:rPr lang="prs-AF" sz="4000" b="1" dirty="0" smtClean="0">
                <a:cs typeface="B Nazanin" panose="00000400000000000000" pitchFamily="2" charset="-78"/>
              </a:rPr>
              <a:t>خصوصیات فورمولیشن های ترکیبی ادویه      </a:t>
            </a:r>
            <a:endParaRPr lang="en-US" sz="4000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21" y="2087880"/>
            <a:ext cx="11805313" cy="4089083"/>
          </a:xfrm>
        </p:spPr>
        <p:txBody>
          <a:bodyPr>
            <a:noAutofit/>
          </a:bodyPr>
          <a:lstStyle/>
          <a:p>
            <a:pPr algn="r" rtl="1"/>
            <a:r>
              <a:rPr lang="prs-AF" sz="4000" dirty="0">
                <a:cs typeface="B Nazanin" panose="00000400000000000000" pitchFamily="2" charset="-78"/>
              </a:rPr>
              <a:t>محصولات ترکیبی </a:t>
            </a:r>
            <a:r>
              <a:rPr lang="prs-AF" sz="4000" dirty="0" smtClean="0">
                <a:cs typeface="B Nazanin" panose="00000400000000000000" pitchFamily="2" charset="-78"/>
              </a:rPr>
              <a:t>می‌توانند </a:t>
            </a:r>
            <a:r>
              <a:rPr lang="prs-AF" sz="4000" dirty="0">
                <a:cs typeface="B Nazanin" panose="00000400000000000000" pitchFamily="2" charset="-78"/>
              </a:rPr>
              <a:t>به شکل </a:t>
            </a:r>
            <a:r>
              <a:rPr lang="prs-AF" sz="4000" b="1" dirty="0">
                <a:cs typeface="B Nazanin" panose="00000400000000000000" pitchFamily="2" charset="-78"/>
              </a:rPr>
              <a:t>معقول</a:t>
            </a:r>
            <a:r>
              <a:rPr lang="prs-AF" sz="4000" dirty="0">
                <a:cs typeface="B Nazanin" panose="00000400000000000000" pitchFamily="2" charset="-78"/>
              </a:rPr>
              <a:t> و </a:t>
            </a:r>
            <a:r>
              <a:rPr lang="prs-AF" sz="4000" b="1" dirty="0">
                <a:cs typeface="B Nazanin" panose="00000400000000000000" pitchFamily="2" charset="-78"/>
              </a:rPr>
              <a:t>نامعقول</a:t>
            </a:r>
            <a:r>
              <a:rPr lang="prs-AF" sz="4000" dirty="0">
                <a:cs typeface="B Nazanin" panose="00000400000000000000" pitchFamily="2" charset="-78"/>
              </a:rPr>
              <a:t> </a:t>
            </a:r>
            <a:r>
              <a:rPr lang="prs-AF" sz="4000" dirty="0" smtClean="0">
                <a:cs typeface="B Nazanin" panose="00000400000000000000" pitchFamily="2" charset="-78"/>
              </a:rPr>
              <a:t>باشد</a:t>
            </a:r>
          </a:p>
          <a:p>
            <a:pPr algn="r" rtl="1"/>
            <a:r>
              <a:rPr lang="prs-AF" sz="4000" dirty="0" smtClean="0">
                <a:cs typeface="B Nazanin" panose="00000400000000000000" pitchFamily="2" charset="-78"/>
              </a:rPr>
              <a:t>اجزای ترکیب </a:t>
            </a:r>
            <a:r>
              <a:rPr lang="prs-AF" sz="4000" dirty="0">
                <a:cs typeface="B Nazanin" panose="00000400000000000000" pitchFamily="2" charset="-78"/>
              </a:rPr>
              <a:t>شده مختلف در ادویه ترکیبی نباید خصوصیات فارمکوکنیتیک یکدیگر را </a:t>
            </a:r>
            <a:r>
              <a:rPr lang="prs-AF" sz="4000" dirty="0" smtClean="0">
                <a:cs typeface="B Nazanin" panose="00000400000000000000" pitchFamily="2" charset="-78"/>
              </a:rPr>
              <a:t>متأثر سازند</a:t>
            </a:r>
          </a:p>
          <a:p>
            <a:pPr algn="r" rtl="1"/>
            <a:r>
              <a:rPr lang="prs-AF" sz="4000" dirty="0" smtClean="0">
                <a:cs typeface="B Nazanin" panose="00000400000000000000" pitchFamily="2" charset="-78"/>
              </a:rPr>
              <a:t>باید مقدار </a:t>
            </a:r>
            <a:r>
              <a:rPr lang="prs-AF" sz="4000" dirty="0">
                <a:cs typeface="B Nazanin" panose="00000400000000000000" pitchFamily="2" charset="-78"/>
              </a:rPr>
              <a:t>و نسبت هر ماده موجود برای استفاده مورد نظر برای یک گروپ قابل </a:t>
            </a:r>
            <a:r>
              <a:rPr lang="prs-AF" sz="4000" dirty="0" smtClean="0">
                <a:cs typeface="B Nazanin" panose="00000400000000000000" pitchFamily="2" charset="-78"/>
              </a:rPr>
              <a:t>ملاحظه افراد </a:t>
            </a:r>
            <a:r>
              <a:rPr lang="prs-AF" sz="4000" dirty="0">
                <a:cs typeface="B Nazanin" panose="00000400000000000000" pitchFamily="2" charset="-78"/>
              </a:rPr>
              <a:t>مناسب </a:t>
            </a:r>
            <a:r>
              <a:rPr lang="prs-AF" sz="4000" dirty="0" smtClean="0">
                <a:cs typeface="B Nazanin" panose="00000400000000000000" pitchFamily="2" charset="-78"/>
              </a:rPr>
              <a:t>باشد</a:t>
            </a:r>
            <a:endParaRPr lang="prs-AF" sz="4000" dirty="0">
              <a:cs typeface="B Nazanin" panose="00000400000000000000" pitchFamily="2" charset="-78"/>
            </a:endParaRPr>
          </a:p>
          <a:p>
            <a:pPr algn="r" rtl="1"/>
            <a:endParaRPr lang="prs-AF" sz="4000" dirty="0">
              <a:cs typeface="B Nazanin" panose="00000400000000000000" pitchFamily="2" charset="-78"/>
            </a:endParaRPr>
          </a:p>
          <a:p>
            <a:endParaRPr lang="en-US" sz="40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5203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1170920" cy="1009652"/>
          </a:xfrm>
        </p:spPr>
        <p:txBody>
          <a:bodyPr>
            <a:normAutofit/>
          </a:bodyPr>
          <a:lstStyle/>
          <a:p>
            <a:pPr algn="r" rtl="1"/>
            <a:r>
              <a:rPr lang="prs-AF" sz="4000" dirty="0" smtClean="0">
                <a:cs typeface="B Nazanin" panose="00000400000000000000" pitchFamily="2" charset="-78"/>
              </a:rPr>
              <a:t>ادامه...</a:t>
            </a:r>
            <a:endParaRPr lang="en-US" sz="4000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9680" y="1690688"/>
            <a:ext cx="7132320" cy="4938712"/>
          </a:xfrm>
        </p:spPr>
        <p:txBody>
          <a:bodyPr>
            <a:normAutofit/>
          </a:bodyPr>
          <a:lstStyle/>
          <a:p>
            <a:pPr algn="r" rtl="1"/>
            <a:r>
              <a:rPr lang="prs-AF" sz="4000" dirty="0">
                <a:cs typeface="B Nazanin" panose="00000400000000000000" pitchFamily="2" charset="-78"/>
              </a:rPr>
              <a:t>دوام تاثیر اجزای تشکیل دهنده ادویه ترکیبی بطور قابل ملاحظه متفاوت </a:t>
            </a:r>
            <a:r>
              <a:rPr lang="prs-AF" sz="4000" dirty="0" smtClean="0">
                <a:cs typeface="B Nazanin" panose="00000400000000000000" pitchFamily="2" charset="-78"/>
              </a:rPr>
              <a:t>نباشد</a:t>
            </a:r>
          </a:p>
          <a:p>
            <a:pPr algn="r" rtl="1"/>
            <a:r>
              <a:rPr lang="prs-AF" sz="4000" dirty="0" smtClean="0">
                <a:cs typeface="B Nazanin" panose="00000400000000000000" pitchFamily="2" charset="-78"/>
              </a:rPr>
              <a:t>فارمکوکنیتیک </a:t>
            </a:r>
            <a:r>
              <a:rPr lang="prs-AF" sz="4000" dirty="0">
                <a:cs typeface="B Nazanin" panose="00000400000000000000" pitchFamily="2" charset="-78"/>
              </a:rPr>
              <a:t>شان نباید وسیعاً متفاوت </a:t>
            </a:r>
            <a:r>
              <a:rPr lang="prs-AF" sz="4000" dirty="0" smtClean="0">
                <a:cs typeface="B Nazanin" panose="00000400000000000000" pitchFamily="2" charset="-78"/>
              </a:rPr>
              <a:t>باشد</a:t>
            </a:r>
          </a:p>
          <a:p>
            <a:pPr algn="r" rtl="1"/>
            <a:r>
              <a:rPr lang="prs-AF" sz="4000" dirty="0">
                <a:cs typeface="B Nazanin" panose="00000400000000000000" pitchFamily="2" charset="-78"/>
              </a:rPr>
              <a:t>اجزای متشکله این ترکیب نباید تأثیرات سنرجیتیک سمی داشته </a:t>
            </a:r>
            <a:r>
              <a:rPr lang="prs-AF" sz="4000" dirty="0" smtClean="0">
                <a:cs typeface="B Nazanin" panose="00000400000000000000" pitchFamily="2" charset="-78"/>
              </a:rPr>
              <a:t>باشند</a:t>
            </a:r>
            <a:endParaRPr lang="prs-AF" sz="4000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011680"/>
            <a:ext cx="5059680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96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212772" cy="1325563"/>
          </a:xfrm>
        </p:spPr>
        <p:txBody>
          <a:bodyPr>
            <a:normAutofit/>
          </a:bodyPr>
          <a:lstStyle/>
          <a:p>
            <a:pPr algn="r" rtl="1"/>
            <a:r>
              <a:rPr lang="prs-AF" sz="4000" dirty="0" smtClean="0">
                <a:cs typeface="B Nazanin" panose="00000400000000000000" pitchFamily="2" charset="-78"/>
              </a:rPr>
              <a:t>ادامه...</a:t>
            </a:r>
            <a:endParaRPr lang="en-US" sz="4000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" y="2468879"/>
            <a:ext cx="12085319" cy="3708083"/>
          </a:xfrm>
        </p:spPr>
        <p:txBody>
          <a:bodyPr>
            <a:normAutofit/>
          </a:bodyPr>
          <a:lstStyle/>
          <a:p>
            <a:pPr algn="r" rtl="1"/>
            <a:r>
              <a:rPr lang="prs-AF" sz="4000" dirty="0">
                <a:cs typeface="B Nazanin" panose="00000400000000000000" pitchFamily="2" charset="-78"/>
              </a:rPr>
              <a:t>ادویه که ترکیب می شوند باید میکانیزم شان متفاوت </a:t>
            </a:r>
            <a:r>
              <a:rPr lang="prs-AF" sz="4000" dirty="0" smtClean="0">
                <a:cs typeface="B Nazanin" panose="00000400000000000000" pitchFamily="2" charset="-78"/>
              </a:rPr>
              <a:t>باشد</a:t>
            </a:r>
          </a:p>
          <a:p>
            <a:pPr algn="r" rtl="1"/>
            <a:r>
              <a:rPr lang="prs-AF" sz="4000" dirty="0" smtClean="0">
                <a:cs typeface="B Nazanin" panose="00000400000000000000" pitchFamily="2" charset="-78"/>
              </a:rPr>
              <a:t>مزایای</a:t>
            </a:r>
            <a:r>
              <a:rPr lang="prs-AF" sz="4000" dirty="0">
                <a:cs typeface="B Nazanin" panose="00000400000000000000" pitchFamily="2" charset="-78"/>
              </a:rPr>
              <a:t>، </a:t>
            </a:r>
            <a:r>
              <a:rPr lang="prs-AF" sz="4000" dirty="0" smtClean="0">
                <a:cs typeface="B Nazanin" panose="00000400000000000000" pitchFamily="2" charset="-78"/>
              </a:rPr>
              <a:t>نقایص، فارمکوکنیتیک</a:t>
            </a:r>
            <a:r>
              <a:rPr lang="prs-AF" sz="4000" dirty="0">
                <a:cs typeface="B Nazanin" panose="00000400000000000000" pitchFamily="2" charset="-78"/>
              </a:rPr>
              <a:t>، </a:t>
            </a:r>
            <a:r>
              <a:rPr lang="prs-AF" sz="4000" dirty="0" smtClean="0">
                <a:cs typeface="B Nazanin" panose="00000400000000000000" pitchFamily="2" charset="-78"/>
              </a:rPr>
              <a:t>فارمکودینامیک، </a:t>
            </a:r>
            <a:r>
              <a:rPr lang="prs-AF" sz="4000" dirty="0">
                <a:cs typeface="B Nazanin" panose="00000400000000000000" pitchFamily="2" charset="-78"/>
              </a:rPr>
              <a:t>موثریت، </a:t>
            </a:r>
            <a:r>
              <a:rPr lang="prs-AF" sz="4000" dirty="0" smtClean="0">
                <a:cs typeface="B Nazanin" panose="00000400000000000000" pitchFamily="2" charset="-78"/>
              </a:rPr>
              <a:t>مصؤنیت</a:t>
            </a:r>
            <a:r>
              <a:rPr lang="prs-AF" sz="40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prs-AF" sz="4000" dirty="0" smtClean="0">
                <a:cs typeface="B Nazanin" panose="00000400000000000000" pitchFamily="2" charset="-78"/>
              </a:rPr>
              <a:t>و مقدار هر </a:t>
            </a:r>
            <a:r>
              <a:rPr lang="prs-AF" sz="4000" dirty="0">
                <a:cs typeface="B Nazanin" panose="00000400000000000000" pitchFamily="2" charset="-78"/>
              </a:rPr>
              <a:t>جزء ادویه ترکیبی ارزیابی شده باشد</a:t>
            </a:r>
            <a:endParaRPr lang="en-US" sz="4000" dirty="0"/>
          </a:p>
          <a:p>
            <a:pPr algn="r" rtl="1"/>
            <a:endParaRPr lang="prs-AF" sz="4000" dirty="0">
              <a:cs typeface="B Nazanin" panose="00000400000000000000" pitchFamily="2" charset="-78"/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3554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64776"/>
          </a:xfrm>
        </p:spPr>
        <p:txBody>
          <a:bodyPr>
            <a:normAutofit/>
          </a:bodyPr>
          <a:lstStyle/>
          <a:p>
            <a:pPr algn="ctr" rtl="1"/>
            <a:r>
              <a:rPr lang="prs-AF" sz="4000" b="1" dirty="0" smtClean="0">
                <a:cs typeface="B Nazanin" panose="00000400000000000000" pitchFamily="2" charset="-78"/>
              </a:rPr>
              <a:t>مزایای ادویه ترکیبی </a:t>
            </a:r>
            <a:endParaRPr lang="en-US" sz="4000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691639"/>
            <a:ext cx="12078268" cy="4485323"/>
          </a:xfrm>
        </p:spPr>
        <p:txBody>
          <a:bodyPr>
            <a:noAutofit/>
          </a:bodyPr>
          <a:lstStyle/>
          <a:p>
            <a:pPr algn="r" rtl="1"/>
            <a:r>
              <a:rPr lang="prs-AF" sz="4000" dirty="0" smtClean="0">
                <a:cs typeface="B Nazanin" panose="00000400000000000000" pitchFamily="2" charset="-78"/>
              </a:rPr>
              <a:t>موثریت آن مشابه یا بیشتر،اما مصؤنیت</a:t>
            </a:r>
            <a:r>
              <a:rPr lang="prs-AF" sz="40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prs-AF" sz="4000" dirty="0">
                <a:cs typeface="B Nazanin" panose="00000400000000000000" pitchFamily="2" charset="-78"/>
              </a:rPr>
              <a:t>آن </a:t>
            </a:r>
            <a:r>
              <a:rPr lang="prs-AF" sz="4000" dirty="0" smtClean="0">
                <a:cs typeface="B Nazanin" panose="00000400000000000000" pitchFamily="2" charset="-78"/>
              </a:rPr>
              <a:t>بهتر نسبت به استفاده جداگانه هر جزء ترکیب شده به دوز بلند </a:t>
            </a:r>
          </a:p>
          <a:p>
            <a:pPr algn="r" rtl="1"/>
            <a:r>
              <a:rPr lang="prs-AF" sz="4000" dirty="0" smtClean="0">
                <a:cs typeface="B Nazanin" panose="00000400000000000000" pitchFamily="2" charset="-78"/>
              </a:rPr>
              <a:t>خنثی نمودن عارضه جانبی نامطلوب یک دوا با دوای دیگر </a:t>
            </a:r>
          </a:p>
          <a:p>
            <a:pPr algn="r" rtl="1"/>
            <a:r>
              <a:rPr lang="prs-AF" sz="4000" dirty="0" smtClean="0">
                <a:cs typeface="B Nazanin" panose="00000400000000000000" pitchFamily="2" charset="-78"/>
              </a:rPr>
              <a:t>سهولت </a:t>
            </a:r>
            <a:r>
              <a:rPr lang="prs-AF" sz="4000" dirty="0">
                <a:cs typeface="B Nazanin" panose="00000400000000000000" pitchFamily="2" charset="-78"/>
              </a:rPr>
              <a:t>در </a:t>
            </a:r>
            <a:r>
              <a:rPr lang="prs-AF" sz="4000" dirty="0" smtClean="0">
                <a:cs typeface="B Nazanin" panose="00000400000000000000" pitchFamily="2" charset="-78"/>
              </a:rPr>
              <a:t>تداوی با اخذ تعداد کمتر دوا </a:t>
            </a:r>
            <a:r>
              <a:rPr lang="prs-AF" sz="4000" dirty="0">
                <a:cs typeface="B Nazanin" panose="00000400000000000000" pitchFamily="2" charset="-78"/>
              </a:rPr>
              <a:t>که  باعث رضایت مریضان می </a:t>
            </a:r>
            <a:r>
              <a:rPr lang="prs-AF" sz="4000" dirty="0" smtClean="0">
                <a:cs typeface="B Nazanin" panose="00000400000000000000" pitchFamily="2" charset="-78"/>
              </a:rPr>
              <a:t>شود</a:t>
            </a:r>
          </a:p>
          <a:p>
            <a:pPr algn="r" rtl="1"/>
            <a:r>
              <a:rPr lang="prs-AF" sz="4000" dirty="0" smtClean="0">
                <a:cs typeface="B Nazanin" panose="00000400000000000000" pitchFamily="2" charset="-78"/>
              </a:rPr>
              <a:t>کاهش هزینه </a:t>
            </a:r>
          </a:p>
          <a:p>
            <a:pPr algn="r" rtl="1"/>
            <a:r>
              <a:rPr lang="prs-AF" sz="4000" dirty="0" smtClean="0">
                <a:cs typeface="B Nazanin" panose="00000400000000000000" pitchFamily="2" charset="-78"/>
              </a:rPr>
              <a:t>بهبود متابعت مریض در امراض مزمن انتانی مانند توبرکلوز</a:t>
            </a:r>
          </a:p>
          <a:p>
            <a:pPr algn="r" rtl="1"/>
            <a:r>
              <a:rPr lang="prs-AF" sz="4000" dirty="0" smtClean="0">
                <a:cs typeface="B Nazanin" panose="00000400000000000000" pitchFamily="2" charset="-78"/>
              </a:rPr>
              <a:t>ایجاد تاثیرات سنرجیزم مانند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Sulfamethoxazole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Trimethoprim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endParaRPr lang="prs-AF" sz="4000" dirty="0">
              <a:cs typeface="B Nazanin" panose="00000400000000000000" pitchFamily="2" charset="-78"/>
            </a:endParaRPr>
          </a:p>
          <a:p>
            <a:pPr algn="r" rtl="1"/>
            <a:endParaRPr lang="prs-AF" sz="4000" dirty="0" smtClean="0">
              <a:cs typeface="B Nazanin" panose="00000400000000000000" pitchFamily="2" charset="-78"/>
            </a:endParaRPr>
          </a:p>
          <a:p>
            <a:pPr algn="r" rtl="1"/>
            <a:endParaRPr lang="en-US" sz="40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0003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615440"/>
          </a:xfrm>
        </p:spPr>
        <p:txBody>
          <a:bodyPr>
            <a:normAutofit/>
          </a:bodyPr>
          <a:lstStyle/>
          <a:p>
            <a:pPr algn="ctr"/>
            <a:r>
              <a:rPr lang="prs-AF" sz="4000" b="1" dirty="0" smtClean="0">
                <a:cs typeface="B Nazanin" panose="00000400000000000000" pitchFamily="2" charset="-78"/>
              </a:rPr>
              <a:t>نقایص </a:t>
            </a:r>
            <a:r>
              <a:rPr lang="prs-AF" sz="4000" b="1" dirty="0">
                <a:cs typeface="B Nazanin" panose="00000400000000000000" pitchFamily="2" charset="-78"/>
              </a:rPr>
              <a:t>ادویه </a:t>
            </a:r>
            <a:r>
              <a:rPr lang="prs-AF" sz="4000" b="1" dirty="0" smtClean="0">
                <a:cs typeface="B Nazanin" panose="00000400000000000000" pitchFamily="2" charset="-78"/>
              </a:rPr>
              <a:t>ترکیبی</a:t>
            </a:r>
            <a:endParaRPr lang="en-US" sz="4000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44040"/>
            <a:ext cx="12192000" cy="4734181"/>
          </a:xfrm>
        </p:spPr>
        <p:txBody>
          <a:bodyPr>
            <a:normAutofit/>
          </a:bodyPr>
          <a:lstStyle/>
          <a:p>
            <a:pPr algn="r" rtl="1"/>
            <a:r>
              <a:rPr lang="prs-AF" sz="4000" dirty="0" smtClean="0">
                <a:cs typeface="B Nazanin" panose="00000400000000000000" pitchFamily="2" charset="-78"/>
              </a:rPr>
              <a:t>مشکل در تعیین مقدار دوا</a:t>
            </a:r>
          </a:p>
          <a:p>
            <a:pPr algn="r" rtl="1"/>
            <a:r>
              <a:rPr lang="prs-AF" sz="4000" dirty="0" smtClean="0">
                <a:cs typeface="B Nazanin" panose="00000400000000000000" pitchFamily="2" charset="-78"/>
              </a:rPr>
              <a:t>مشکل در دفعات تطبیق ادویه </a:t>
            </a:r>
          </a:p>
          <a:p>
            <a:pPr algn="r" rtl="1"/>
            <a:r>
              <a:rPr lang="prs-AF" sz="4000" dirty="0" smtClean="0">
                <a:cs typeface="B Nazanin" panose="00000400000000000000" pitchFamily="2" charset="-78"/>
              </a:rPr>
              <a:t>افزایش عوارض جانبی و تأثیرات متقابل دوایی در مقایسه به استفاده جداگانه هر دوای ترکیب شده </a:t>
            </a:r>
          </a:p>
          <a:p>
            <a:pPr algn="r" rtl="1"/>
            <a:r>
              <a:rPr lang="prs-AF" sz="4000" dirty="0" smtClean="0">
                <a:cs typeface="B Nazanin" panose="00000400000000000000" pitchFamily="2" charset="-78"/>
              </a:rPr>
              <a:t>بر آورده نشدن نیازمندی های هر مریض</a:t>
            </a:r>
          </a:p>
          <a:p>
            <a:pPr algn="r" rtl="1"/>
            <a:r>
              <a:rPr lang="prs-AF" sz="4000" dirty="0" smtClean="0">
                <a:cs typeface="B Nazanin" panose="00000400000000000000" pitchFamily="2" charset="-78"/>
              </a:rPr>
              <a:t>افزایش قیمت دوا در صورت موجودیت ادویه غیر ضروری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Vitamins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Iron</a:t>
            </a:r>
            <a:endParaRPr lang="prs-AF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endParaRPr lang="prs-AF" sz="4000" dirty="0" smtClean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9511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2087881"/>
          </a:xfrm>
        </p:spPr>
        <p:txBody>
          <a:bodyPr>
            <a:normAutofit/>
          </a:bodyPr>
          <a:lstStyle/>
          <a:p>
            <a:pPr algn="ctr" rtl="1"/>
            <a:r>
              <a:rPr lang="prs-AF" sz="4000" b="1" dirty="0" smtClean="0">
                <a:cs typeface="B Nazanin" panose="00000400000000000000" pitchFamily="2" charset="-78"/>
              </a:rPr>
              <a:t>تعریف</a:t>
            </a:r>
            <a:r>
              <a:rPr lang="fa-IR" sz="4000" b="1" dirty="0" smtClean="0">
                <a:cs typeface="B Nazanin" panose="00000400000000000000" pitchFamily="2" charset="-78"/>
              </a:rPr>
              <a:t> تاثیرات متقابل دوایی</a:t>
            </a:r>
            <a:r>
              <a:rPr lang="prs-AF" sz="4000" b="1" dirty="0" smtClean="0">
                <a:cs typeface="B Nazanin" panose="00000400000000000000" pitchFamily="2" charset="-78"/>
              </a:rPr>
              <a:t> </a:t>
            </a:r>
            <a:endParaRPr lang="en-US" sz="4000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38399"/>
            <a:ext cx="12192000" cy="3738563"/>
          </a:xfrm>
        </p:spPr>
        <p:txBody>
          <a:bodyPr>
            <a:noAutofit/>
          </a:bodyPr>
          <a:lstStyle/>
          <a:p>
            <a:pPr algn="r" rtl="1"/>
            <a:r>
              <a:rPr lang="prs-AF" sz="4000" dirty="0" smtClean="0">
                <a:cs typeface="B Nazanin" panose="00000400000000000000" pitchFamily="2" charset="-78"/>
              </a:rPr>
              <a:t>تغییر در</a:t>
            </a:r>
            <a:r>
              <a:rPr lang="fa-IR" sz="4000" dirty="0">
                <a:cs typeface="B Nazanin" panose="00000400000000000000" pitchFamily="2" charset="-78"/>
              </a:rPr>
              <a:t> دوا</a:t>
            </a:r>
            <a:r>
              <a:rPr lang="prs-AF" sz="4000" dirty="0">
                <a:cs typeface="B Nazanin" panose="00000400000000000000" pitchFamily="2" charset="-78"/>
              </a:rPr>
              <a:t>م</a:t>
            </a:r>
            <a:r>
              <a:rPr lang="fa-IR" sz="4000" dirty="0">
                <a:cs typeface="B Nazanin" panose="00000400000000000000" pitchFamily="2" charset="-78"/>
              </a:rPr>
              <a:t> و یا شدت تاثیرات فارمکولوژیک یک دوا توسط </a:t>
            </a:r>
            <a:r>
              <a:rPr lang="prs-AF" sz="4000" dirty="0">
                <a:cs typeface="B Nazanin" panose="00000400000000000000" pitchFamily="2" charset="-78"/>
              </a:rPr>
              <a:t>دوا</a:t>
            </a:r>
            <a:r>
              <a:rPr lang="fa-IR" sz="4000" dirty="0">
                <a:cs typeface="B Nazanin" panose="00000400000000000000" pitchFamily="2" charset="-78"/>
              </a:rPr>
              <a:t> دیگر و یا ماده دیگر </a:t>
            </a:r>
            <a:r>
              <a:rPr lang="prs-AF" sz="4000" dirty="0" smtClean="0">
                <a:cs typeface="B Nazanin" panose="00000400000000000000" pitchFamily="2" charset="-78"/>
              </a:rPr>
              <a:t>(</a:t>
            </a:r>
            <a:r>
              <a:rPr lang="fa-IR" sz="4000" dirty="0" smtClean="0">
                <a:cs typeface="B Nazanin" panose="00000400000000000000" pitchFamily="2" charset="-78"/>
              </a:rPr>
              <a:t>غذا</a:t>
            </a:r>
            <a:r>
              <a:rPr lang="prs-AF" sz="4000" dirty="0" smtClean="0">
                <a:cs typeface="B Nazanin" panose="00000400000000000000" pitchFamily="2" charset="-78"/>
              </a:rPr>
              <a:t>)</a:t>
            </a:r>
          </a:p>
          <a:p>
            <a:pPr algn="r" rtl="1"/>
            <a:r>
              <a:rPr lang="fa-IR" sz="4000" dirty="0" smtClean="0">
                <a:cs typeface="B Nazanin" panose="00000400000000000000" pitchFamily="2" charset="-78"/>
              </a:rPr>
              <a:t>هنگامی </a:t>
            </a:r>
            <a:r>
              <a:rPr lang="fa-IR" sz="4000" dirty="0">
                <a:cs typeface="B Nazanin" panose="00000400000000000000" pitchFamily="2" charset="-78"/>
              </a:rPr>
              <a:t>ایجاد می‌شود که مریض دو یا بیشتر از  دو دوا را اخذ </a:t>
            </a:r>
            <a:r>
              <a:rPr lang="fa-IR" sz="4000" dirty="0" smtClean="0">
                <a:cs typeface="B Nazanin" panose="00000400000000000000" pitchFamily="2" charset="-78"/>
              </a:rPr>
              <a:t>نماید</a:t>
            </a:r>
            <a:endParaRPr lang="prs-AF" sz="40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4000" dirty="0" smtClean="0">
                <a:cs typeface="B Nazanin" panose="00000400000000000000" pitchFamily="2" charset="-78"/>
              </a:rPr>
              <a:t>می‌تواند </a:t>
            </a:r>
            <a:r>
              <a:rPr lang="fa-IR" sz="4000" dirty="0">
                <a:cs typeface="B Nazanin" panose="00000400000000000000" pitchFamily="2" charset="-78"/>
              </a:rPr>
              <a:t>مفید یا مضر </a:t>
            </a:r>
            <a:r>
              <a:rPr lang="fa-IR" sz="4000" dirty="0" smtClean="0">
                <a:cs typeface="B Nazanin" panose="00000400000000000000" pitchFamily="2" charset="-78"/>
              </a:rPr>
              <a:t>باشد</a:t>
            </a:r>
            <a:endParaRPr lang="prs-AF" sz="4000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prs-AF" sz="4000" dirty="0" smtClean="0">
              <a:cs typeface="B Nazanin" panose="00000400000000000000" pitchFamily="2" charset="-78"/>
            </a:endParaRPr>
          </a:p>
          <a:p>
            <a:pPr algn="r" rtl="1"/>
            <a:endParaRPr lang="en-US" sz="40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6170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129211" cy="1325563"/>
          </a:xfrm>
        </p:spPr>
        <p:txBody>
          <a:bodyPr/>
          <a:lstStyle/>
          <a:p>
            <a:pPr algn="r" rtl="1"/>
            <a:r>
              <a:rPr lang="prs-AF" sz="4000" dirty="0" smtClean="0">
                <a:cs typeface="B Nazanin" panose="00000400000000000000" pitchFamily="2" charset="-78"/>
              </a:rPr>
              <a:t>ادامه...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>
            <a:normAutofit/>
          </a:bodyPr>
          <a:lstStyle/>
          <a:p>
            <a:pPr algn="r" rtl="1"/>
            <a:r>
              <a:rPr lang="prs-AF" sz="4000" dirty="0" smtClean="0">
                <a:cs typeface="B Nazanin" panose="00000400000000000000" pitchFamily="2" charset="-78"/>
              </a:rPr>
              <a:t>احتمال </a:t>
            </a:r>
            <a:r>
              <a:rPr lang="prs-AF" sz="4000" dirty="0">
                <a:cs typeface="B Nazanin" panose="00000400000000000000" pitchFamily="2" charset="-78"/>
              </a:rPr>
              <a:t>عدم موجودیت مقدار کافی هر جزء ادویه ترکیب شده مانند مولتی ویتامین ها</a:t>
            </a:r>
          </a:p>
          <a:p>
            <a:pPr algn="r" rtl="1"/>
            <a:r>
              <a:rPr lang="prs-AF" sz="4000" dirty="0">
                <a:cs typeface="B Nazanin" panose="00000400000000000000" pitchFamily="2" charset="-78"/>
              </a:rPr>
              <a:t>عدم مطابقت فارمکودینامیک که </a:t>
            </a:r>
            <a:r>
              <a:rPr lang="prs-AF" sz="4000" dirty="0" smtClean="0">
                <a:cs typeface="B Nazanin" panose="00000400000000000000" pitchFamily="2" charset="-78"/>
              </a:rPr>
              <a:t>می‌تواند </a:t>
            </a:r>
            <a:r>
              <a:rPr lang="prs-AF" sz="4000" dirty="0">
                <a:cs typeface="B Nazanin" panose="00000400000000000000" pitchFamily="2" charset="-78"/>
              </a:rPr>
              <a:t>خطر ناک </a:t>
            </a:r>
            <a:r>
              <a:rPr lang="prs-AF" sz="4000" dirty="0" smtClean="0">
                <a:cs typeface="B Nazanin" panose="00000400000000000000" pitchFamily="2" charset="-78"/>
              </a:rPr>
              <a:t>باشد</a:t>
            </a:r>
            <a:endParaRPr lang="prs-AF" sz="4000" dirty="0">
              <a:cs typeface="B Nazanin" panose="00000400000000000000" pitchFamily="2" charset="-78"/>
            </a:endParaRPr>
          </a:p>
          <a:p>
            <a:pPr algn="r" rtl="1"/>
            <a:r>
              <a:rPr lang="prs-AF" sz="4000" dirty="0">
                <a:cs typeface="B Nazanin" panose="00000400000000000000" pitchFamily="2" charset="-78"/>
              </a:rPr>
              <a:t>مشکل در تشخیص این که کدام یک از اجزای محصولات ترکیبی باعث عوارض جانبی شده </a:t>
            </a:r>
            <a:r>
              <a:rPr lang="prs-AF" sz="4000" dirty="0" smtClean="0">
                <a:cs typeface="B Nazanin" panose="00000400000000000000" pitchFamily="2" charset="-78"/>
              </a:rPr>
              <a:t>است</a:t>
            </a:r>
            <a:endParaRPr lang="en-US" sz="4000" dirty="0">
              <a:cs typeface="B Nazanin" panose="00000400000000000000" pitchFamily="2" charset="-78"/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68898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9658443"/>
              </p:ext>
            </p:extLst>
          </p:nvPr>
        </p:nvGraphicFramePr>
        <p:xfrm>
          <a:off x="106680" y="137153"/>
          <a:ext cx="7528560" cy="6635200"/>
        </p:xfrm>
        <a:graphic>
          <a:graphicData uri="http://schemas.openxmlformats.org/drawingml/2006/table">
            <a:tbl>
              <a:tblPr/>
              <a:tblGrid>
                <a:gridCol w="7528560"/>
              </a:tblGrid>
              <a:tr h="254391">
                <a:tc>
                  <a:txBody>
                    <a:bodyPr/>
                    <a:lstStyle/>
                    <a:p>
                      <a:pPr algn="l" fontAlgn="auto"/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Amoxicillin + </a:t>
                      </a:r>
                      <a:r>
                        <a:rPr lang="en-US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Clavulanic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acid</a:t>
                      </a:r>
                    </a:p>
                  </a:txBody>
                  <a:tcPr marL="41840" marR="41840" marT="20920" marB="20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</a:tr>
              <a:tr h="254391">
                <a:tc>
                  <a:txBody>
                    <a:bodyPr/>
                    <a:lstStyle/>
                    <a:p>
                      <a:pPr algn="l" fontAlgn="auto"/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Efavirenz + Emtricitabine + Tenofovir</a:t>
                      </a:r>
                    </a:p>
                  </a:txBody>
                  <a:tcPr marL="41840" marR="41840" marT="20920" marB="20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</a:tr>
              <a:tr h="254391">
                <a:tc>
                  <a:txBody>
                    <a:bodyPr/>
                    <a:lstStyle/>
                    <a:p>
                      <a:pPr algn="l" fontAlgn="auto"/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Emtricitabine + Tenofovir</a:t>
                      </a:r>
                    </a:p>
                  </a:txBody>
                  <a:tcPr marL="41840" marR="41840" marT="20920" marB="20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</a:tr>
              <a:tr h="254391">
                <a:tc>
                  <a:txBody>
                    <a:bodyPr/>
                    <a:lstStyle/>
                    <a:p>
                      <a:pPr algn="l" fontAlgn="auto"/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Lamivudine + </a:t>
                      </a:r>
                      <a:r>
                        <a:rPr lang="en-US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Nevirapine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n-US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Stavudine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40" marR="41840" marT="20920" marB="20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</a:tr>
              <a:tr h="254391">
                <a:tc>
                  <a:txBody>
                    <a:bodyPr/>
                    <a:lstStyle/>
                    <a:p>
                      <a:pPr algn="l" fontAlgn="auto"/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Lamivudine + Nevirapine + Zidovudine</a:t>
                      </a:r>
                    </a:p>
                  </a:txBody>
                  <a:tcPr marL="41840" marR="41840" marT="20920" marB="20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</a:tr>
              <a:tr h="254391">
                <a:tc>
                  <a:txBody>
                    <a:bodyPr/>
                    <a:lstStyle/>
                    <a:p>
                      <a:pPr algn="l" fontAlgn="auto"/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Lopinavir + Ritonavir</a:t>
                      </a:r>
                    </a:p>
                  </a:txBody>
                  <a:tcPr marL="41840" marR="41840" marT="20920" marB="20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</a:tr>
              <a:tr h="254391">
                <a:tc>
                  <a:txBody>
                    <a:bodyPr/>
                    <a:lstStyle/>
                    <a:p>
                      <a:pPr algn="l" fontAlgn="auto"/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Lamivudine + Zidovudine</a:t>
                      </a:r>
                    </a:p>
                  </a:txBody>
                  <a:tcPr marL="41840" marR="41840" marT="20920" marB="20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</a:tr>
              <a:tr h="254391">
                <a:tc>
                  <a:txBody>
                    <a:bodyPr/>
                    <a:lstStyle/>
                    <a:p>
                      <a:pPr algn="l" fontAlgn="auto"/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Ethambutol + Isoniazid</a:t>
                      </a:r>
                    </a:p>
                  </a:txBody>
                  <a:tcPr marL="41840" marR="41840" marT="20920" marB="20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</a:tr>
              <a:tr h="254391">
                <a:tc>
                  <a:txBody>
                    <a:bodyPr/>
                    <a:lstStyle/>
                    <a:p>
                      <a:pPr algn="l" fontAlgn="auto"/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Ethambutol + Isoniazid + Pyrazinamide + Rifampicin</a:t>
                      </a:r>
                    </a:p>
                  </a:txBody>
                  <a:tcPr marL="41840" marR="41840" marT="20920" marB="20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</a:tr>
              <a:tr h="254391">
                <a:tc>
                  <a:txBody>
                    <a:bodyPr/>
                    <a:lstStyle/>
                    <a:p>
                      <a:pPr algn="l" fontAlgn="auto"/>
                      <a:r>
                        <a:rPr lang="en-US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Ethambutol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Isoniazid + Rifampicin</a:t>
                      </a:r>
                    </a:p>
                  </a:txBody>
                  <a:tcPr marL="41840" marR="41840" marT="20920" marB="20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</a:tr>
              <a:tr h="254391">
                <a:tc>
                  <a:txBody>
                    <a:bodyPr/>
                    <a:lstStyle/>
                    <a:p>
                      <a:pPr algn="l" fontAlgn="auto"/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Isoniazid + Pyrazinamide + Rifampicin</a:t>
                      </a:r>
                    </a:p>
                  </a:txBody>
                  <a:tcPr marL="41840" marR="41840" marT="20920" marB="20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</a:tr>
              <a:tr h="254391">
                <a:tc>
                  <a:txBody>
                    <a:bodyPr/>
                    <a:lstStyle/>
                    <a:p>
                      <a:pPr algn="l" fontAlgn="auto"/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Isoniazid + Rifampicin</a:t>
                      </a:r>
                    </a:p>
                  </a:txBody>
                  <a:tcPr marL="41840" marR="41840" marT="20920" marB="20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</a:tr>
              <a:tr h="254391">
                <a:tc>
                  <a:txBody>
                    <a:bodyPr/>
                    <a:lstStyle/>
                    <a:p>
                      <a:pPr algn="l" fontAlgn="auto"/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Artemether + Lumefantrine</a:t>
                      </a:r>
                    </a:p>
                  </a:txBody>
                  <a:tcPr marL="41840" marR="41840" marT="20920" marB="20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</a:tr>
              <a:tr h="254391">
                <a:tc>
                  <a:txBody>
                    <a:bodyPr/>
                    <a:lstStyle/>
                    <a:p>
                      <a:pPr algn="l" fontAlgn="auto"/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Sulfadoxine + Pyrimethamine</a:t>
                      </a:r>
                    </a:p>
                  </a:txBody>
                  <a:tcPr marL="41840" marR="41840" marT="20920" marB="20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</a:tr>
              <a:tr h="254391">
                <a:tc>
                  <a:txBody>
                    <a:bodyPr/>
                    <a:lstStyle/>
                    <a:p>
                      <a:pPr algn="l" fontAlgn="auto"/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Sulfamethoxazole + Trimethoprim (Oral)</a:t>
                      </a:r>
                    </a:p>
                  </a:txBody>
                  <a:tcPr marL="41840" marR="41840" marT="20920" marB="20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</a:tr>
              <a:tr h="254391">
                <a:tc>
                  <a:txBody>
                    <a:bodyPr/>
                    <a:lstStyle/>
                    <a:p>
                      <a:pPr algn="l" fontAlgn="auto"/>
                      <a:r>
                        <a:rPr lang="en-US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Sulfamethoxazole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Trimethoprim (Injection)</a:t>
                      </a:r>
                    </a:p>
                  </a:txBody>
                  <a:tcPr marL="41840" marR="41840" marT="20920" marB="20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</a:tr>
              <a:tr h="254391">
                <a:tc>
                  <a:txBody>
                    <a:bodyPr/>
                    <a:lstStyle/>
                    <a:p>
                      <a:pPr algn="l" fontAlgn="auto"/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Neomycin sulfate + Bacitracin</a:t>
                      </a:r>
                    </a:p>
                  </a:txBody>
                  <a:tcPr marL="41840" marR="41840" marT="20920" marB="20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</a:tr>
              <a:tr h="254391">
                <a:tc>
                  <a:txBody>
                    <a:bodyPr/>
                    <a:lstStyle/>
                    <a:p>
                      <a:pPr algn="l" fontAlgn="auto"/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Imipenem + Cilastatin</a:t>
                      </a:r>
                    </a:p>
                  </a:txBody>
                  <a:tcPr marL="41840" marR="41840" marT="20920" marB="20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</a:tr>
              <a:tr h="254391">
                <a:tc>
                  <a:txBody>
                    <a:bodyPr/>
                    <a:lstStyle/>
                    <a:p>
                      <a:pPr algn="l" fontAlgn="auto"/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Ethinylestradiol + Levonorgestrel</a:t>
                      </a:r>
                    </a:p>
                  </a:txBody>
                  <a:tcPr marL="41840" marR="41840" marT="20920" marB="20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</a:tr>
              <a:tr h="254391">
                <a:tc>
                  <a:txBody>
                    <a:bodyPr/>
                    <a:lstStyle/>
                    <a:p>
                      <a:pPr algn="l" fontAlgn="auto"/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Ethinylestradiol + Norethisterone</a:t>
                      </a:r>
                    </a:p>
                  </a:txBody>
                  <a:tcPr marL="41840" marR="41840" marT="20920" marB="20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</a:tr>
              <a:tr h="254391">
                <a:tc>
                  <a:txBody>
                    <a:bodyPr/>
                    <a:lstStyle/>
                    <a:p>
                      <a:pPr algn="l" fontAlgn="auto"/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Estradiol cypionate + Medroxyprogesterone acetate</a:t>
                      </a:r>
                    </a:p>
                  </a:txBody>
                  <a:tcPr marL="41840" marR="41840" marT="20920" marB="20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</a:tr>
              <a:tr h="254391">
                <a:tc>
                  <a:txBody>
                    <a:bodyPr/>
                    <a:lstStyle/>
                    <a:p>
                      <a:pPr algn="l" fontAlgn="auto"/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Levodopa + Carbidopa</a:t>
                      </a:r>
                    </a:p>
                  </a:txBody>
                  <a:tcPr marL="41840" marR="41840" marT="20920" marB="20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</a:tr>
              <a:tr h="254391">
                <a:tc>
                  <a:txBody>
                    <a:bodyPr/>
                    <a:lstStyle/>
                    <a:p>
                      <a:pPr algn="l" fontAlgn="auto"/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Ferrous salt + Folic acid</a:t>
                      </a:r>
                    </a:p>
                  </a:txBody>
                  <a:tcPr marL="41840" marR="41840" marT="20920" marB="20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</a:tr>
              <a:tr h="254391">
                <a:tc>
                  <a:txBody>
                    <a:bodyPr/>
                    <a:lstStyle/>
                    <a:p>
                      <a:pPr algn="l" fontAlgn="auto"/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Lidocaine + Epinephrine (Adrenaline)</a:t>
                      </a:r>
                    </a:p>
                  </a:txBody>
                  <a:tcPr marL="41840" marR="41840" marT="20920" marB="20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</a:tr>
              <a:tr h="254391">
                <a:tc>
                  <a:txBody>
                    <a:bodyPr/>
                    <a:lstStyle/>
                    <a:p>
                      <a:pPr algn="l" fontAlgn="auto"/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Benzoic acid + Salicylic acid</a:t>
                      </a:r>
                    </a:p>
                  </a:txBody>
                  <a:tcPr marL="41840" marR="41840" marT="20920" marB="20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</a:tr>
              <a:tr h="254391">
                <a:tc>
                  <a:txBody>
                    <a:bodyPr/>
                    <a:lstStyle/>
                    <a:p>
                      <a:pPr algn="l" fontAlgn="auto"/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Oral rehydration salts (sodium chloride, </a:t>
                      </a:r>
                      <a:r>
                        <a:rPr lang="en-US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trisodium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citrate dehydrate, potassium chloride, glucose)</a:t>
                      </a:r>
                    </a:p>
                  </a:txBody>
                  <a:tcPr marL="41840" marR="41840" marT="20920" marB="20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650480" y="106680"/>
            <a:ext cx="4541520" cy="6751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prs-AF" sz="4000" b="1" dirty="0">
                <a:cs typeface="B Nazanin" panose="00000400000000000000" pitchFamily="2" charset="-78"/>
              </a:rPr>
              <a:t>محصولات ترکیبی معقول</a:t>
            </a:r>
          </a:p>
          <a:p>
            <a:pPr algn="ctr" rtl="1"/>
            <a:endParaRPr lang="prs-AF" sz="4000" b="1" dirty="0">
              <a:cs typeface="B Nazanin" panose="00000400000000000000" pitchFamily="2" charset="-78"/>
            </a:endParaRP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prs-AF" sz="4000" dirty="0">
                <a:cs typeface="B Nazanin" panose="00000400000000000000" pitchFamily="2" charset="-78"/>
              </a:rPr>
              <a:t>در لست ادویه اساسی سازمان صحی جهان صرف ۲۶ فورمولیشن ترکیبی موجود است</a:t>
            </a:r>
          </a:p>
        </p:txBody>
      </p:sp>
    </p:spTree>
    <p:extLst>
      <p:ext uri="{BB962C8B-B14F-4D97-AF65-F5344CB8AC3E}">
        <p14:creationId xmlns:p14="http://schemas.microsoft.com/office/powerpoint/2010/main" val="31271023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33" y="335280"/>
            <a:ext cx="12096467" cy="6379418"/>
          </a:xfrm>
        </p:spPr>
        <p:txBody>
          <a:bodyPr>
            <a:noAutofit/>
          </a:bodyPr>
          <a:lstStyle/>
          <a:p>
            <a:pPr marL="0" indent="0" algn="ctr" rtl="1">
              <a:buNone/>
            </a:pPr>
            <a:r>
              <a:rPr lang="prs-AF" sz="4000" b="1" dirty="0" smtClean="0">
                <a:cs typeface="B Nazanin" panose="00000400000000000000" pitchFamily="2" charset="-78"/>
              </a:rPr>
              <a:t>نتایج تحقیق سال ۱۴۰۰ در شهر کابل</a:t>
            </a:r>
          </a:p>
          <a:p>
            <a:pPr marL="0" indent="0" algn="ctr" rtl="1">
              <a:buNone/>
            </a:pPr>
            <a:endParaRPr lang="prs-AF" sz="4000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prs-AF" sz="4000" dirty="0" smtClean="0">
                <a:cs typeface="B Nazanin" panose="00000400000000000000" pitchFamily="2" charset="-78"/>
              </a:rPr>
              <a:t>۹۲ فیصد ادویه غیر مجاز موجود در مارکیت دوایی از دو، سه یا بیشتر از سه ماده ترکیب شده است.</a:t>
            </a:r>
          </a:p>
          <a:p>
            <a:pPr algn="r" rtl="1"/>
            <a:endParaRPr lang="prs-AF" sz="4000" dirty="0" smtClean="0"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r>
              <a:rPr lang="prs-AF" sz="4000" b="1" dirty="0" smtClean="0">
                <a:cs typeface="B Nazanin" panose="00000400000000000000" pitchFamily="2" charset="-78"/>
              </a:rPr>
              <a:t>در رهنمود لست ملی ادویه مجاز چنین ذکر شده است:</a:t>
            </a:r>
          </a:p>
          <a:p>
            <a:pPr algn="r" rtl="1"/>
            <a:r>
              <a:rPr lang="prs-AF" sz="4000" dirty="0" smtClean="0">
                <a:cs typeface="B Nazanin" panose="00000400000000000000" pitchFamily="2" charset="-78"/>
              </a:rPr>
              <a:t>از اشتراک دواهایی که دارای چندین اجزای فعال اند، اجتناب شود، مگر این که ضرورت آن با شواهد و مدارک علمی به اثبات رسیده باشد و یا سازمان صحی جهان چنین ادویه را توصیه نموده باشد.</a:t>
            </a:r>
            <a:endParaRPr lang="en-US" sz="40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8549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2346959"/>
          </a:xfrm>
        </p:spPr>
        <p:txBody>
          <a:bodyPr>
            <a:normAutofit/>
          </a:bodyPr>
          <a:lstStyle/>
          <a:p>
            <a:pPr algn="ctr" rtl="1"/>
            <a:r>
              <a:rPr lang="prs-AF" sz="4000" b="1" dirty="0" smtClean="0">
                <a:cs typeface="B Nazanin" panose="00000400000000000000" pitchFamily="2" charset="-78"/>
              </a:rPr>
              <a:t>نتایج محصولات ترکیبی نامعقول ادویه</a:t>
            </a:r>
            <a:endParaRPr lang="en-US" sz="4000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183" y="2484120"/>
            <a:ext cx="11955438" cy="3383280"/>
          </a:xfrm>
        </p:spPr>
        <p:txBody>
          <a:bodyPr>
            <a:noAutofit/>
          </a:bodyPr>
          <a:lstStyle/>
          <a:p>
            <a:pPr algn="r" rtl="1"/>
            <a:r>
              <a:rPr lang="prs-AF" sz="4000" dirty="0" smtClean="0">
                <a:cs typeface="B Nazanin" panose="00000400000000000000" pitchFamily="2" charset="-78"/>
              </a:rPr>
              <a:t>بلند </a:t>
            </a:r>
            <a:r>
              <a:rPr lang="prs-AF" sz="4000" dirty="0">
                <a:cs typeface="B Nazanin" panose="00000400000000000000" pitchFamily="2" charset="-78"/>
              </a:rPr>
              <a:t>رفتن هزینه تداوی </a:t>
            </a:r>
          </a:p>
          <a:p>
            <a:pPr algn="r" rtl="1"/>
            <a:r>
              <a:rPr lang="prs-AF" sz="4000" dirty="0">
                <a:cs typeface="B Nazanin" panose="00000400000000000000" pitchFamily="2" charset="-78"/>
              </a:rPr>
              <a:t>تشدید امراض مترافقه</a:t>
            </a:r>
          </a:p>
          <a:p>
            <a:pPr algn="r" rtl="1"/>
            <a:r>
              <a:rPr lang="prs-AF" sz="4000" dirty="0">
                <a:cs typeface="B Nazanin" panose="00000400000000000000" pitchFamily="2" charset="-78"/>
              </a:rPr>
              <a:t>افزایش عوارض جانبی </a:t>
            </a:r>
            <a:endParaRPr lang="en-US" sz="4000" dirty="0">
              <a:cs typeface="B Nazanin" panose="00000400000000000000" pitchFamily="2" charset="-78"/>
            </a:endParaRPr>
          </a:p>
          <a:p>
            <a:pPr algn="r" rtl="1"/>
            <a:r>
              <a:rPr lang="prs-AF" sz="4000" dirty="0">
                <a:cs typeface="B Nazanin" panose="00000400000000000000" pitchFamily="2" charset="-78"/>
              </a:rPr>
              <a:t>تأثیرات متقابل دوایی</a:t>
            </a:r>
          </a:p>
          <a:p>
            <a:pPr algn="r" rtl="1"/>
            <a:endParaRPr lang="prs-AF" sz="4000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prs-AF" sz="4000" dirty="0">
              <a:cs typeface="B Nazanin" panose="00000400000000000000" pitchFamily="2" charset="-78"/>
            </a:endParaRPr>
          </a:p>
          <a:p>
            <a:endParaRPr lang="en-US" sz="40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6508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" y="1"/>
            <a:ext cx="11978640" cy="1691639"/>
          </a:xfrm>
        </p:spPr>
        <p:txBody>
          <a:bodyPr>
            <a:normAutofit/>
          </a:bodyPr>
          <a:lstStyle/>
          <a:p>
            <a:pPr algn="ctr"/>
            <a:r>
              <a:rPr lang="prs-AF" sz="4000" b="1" dirty="0" smtClean="0">
                <a:cs typeface="B Nazanin" panose="00000400000000000000" pitchFamily="2" charset="-78"/>
              </a:rPr>
              <a:t>مثال های تأثیرات ناگوار ناشی از محصولات ترکیبی نا معقول  </a:t>
            </a:r>
            <a:endParaRPr lang="en-US" sz="4000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94560"/>
            <a:ext cx="12085320" cy="3982403"/>
          </a:xfrm>
        </p:spPr>
        <p:txBody>
          <a:bodyPr>
            <a:noAutofit/>
          </a:bodyPr>
          <a:lstStyle/>
          <a:p>
            <a:pPr algn="r" rt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Nimesulide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Paracetamol   </a:t>
            </a:r>
            <a:r>
              <a:rPr lang="prs-AF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prs-AF" sz="3600" dirty="0">
                <a:cs typeface="B Nazanin" panose="00000400000000000000" pitchFamily="2" charset="-78"/>
              </a:rPr>
              <a:t>(افزایش سمیت کبدی)</a:t>
            </a:r>
          </a:p>
          <a:p>
            <a:pPr algn="r" rtl="1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Ramipril +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Telmisartan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rs-AF" sz="3200" dirty="0" smtClean="0"/>
              <a:t> </a:t>
            </a:r>
            <a:r>
              <a:rPr lang="prs-AF" sz="3600" dirty="0" smtClean="0"/>
              <a:t>   </a:t>
            </a:r>
            <a:r>
              <a:rPr lang="prs-AF" sz="3600" dirty="0" smtClean="0">
                <a:cs typeface="B Nazanin" panose="00000400000000000000" pitchFamily="2" charset="-78"/>
              </a:rPr>
              <a:t>(افزایش عوارض جانبی بدون افزایش موثریت تداوی)</a:t>
            </a:r>
          </a:p>
          <a:p>
            <a:pPr algn="r" rtl="1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Domperidone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Rabeprazole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rs-AF" sz="3200" dirty="0" smtClean="0"/>
              <a:t>    </a:t>
            </a:r>
            <a:r>
              <a:rPr lang="prs-AF" sz="3600" dirty="0" smtClean="0"/>
              <a:t>(</a:t>
            </a:r>
            <a:r>
              <a:rPr lang="prs-AF" sz="3600" dirty="0" smtClean="0">
                <a:cs typeface="B Nazanin" panose="00000400000000000000" pitchFamily="2" charset="-78"/>
              </a:rPr>
              <a:t>افزایش وقوع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Rhabdomyolysis</a:t>
            </a:r>
            <a:r>
              <a:rPr lang="prs-AF" sz="3600" dirty="0" smtClean="0"/>
              <a:t>)</a:t>
            </a:r>
          </a:p>
          <a:p>
            <a:pPr algn="r" rtl="1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Cetirizine + Phenylpropanolamine + Dextromethorphan</a:t>
            </a:r>
            <a:r>
              <a:rPr lang="prs-AF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rs-AF" sz="3600" dirty="0" smtClean="0">
                <a:cs typeface="B Nazanin" panose="00000400000000000000" pitchFamily="2" charset="-78"/>
              </a:rPr>
              <a:t>(افزایش ستروک)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736340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7161"/>
            <a:ext cx="10515600" cy="1386839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Free-drug Combination Regimen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09799"/>
            <a:ext cx="12085320" cy="3967163"/>
          </a:xfrm>
        </p:spPr>
        <p:txBody>
          <a:bodyPr>
            <a:noAutofit/>
          </a:bodyPr>
          <a:lstStyle/>
          <a:p>
            <a:pPr algn="r" rtl="1"/>
            <a:r>
              <a:rPr lang="prs-AF" sz="4000" dirty="0" smtClean="0">
                <a:cs typeface="B Nazanin" panose="00000400000000000000" pitchFamily="2" charset="-78"/>
              </a:rPr>
              <a:t>یعنی تطبیق مشترک دو یا بیشتر از دو دوا به شکل مستحضرات جداگانه </a:t>
            </a:r>
          </a:p>
          <a:p>
            <a:pPr algn="r" rtl="1"/>
            <a:r>
              <a:rPr lang="prs-AF" sz="4000" dirty="0" smtClean="0">
                <a:cs typeface="B Nazanin" panose="00000400000000000000" pitchFamily="2" charset="-78"/>
              </a:rPr>
              <a:t>می‌تواند به شکل معقول و نامعقول باشد</a:t>
            </a:r>
          </a:p>
          <a:p>
            <a:pPr algn="r" rtl="1"/>
            <a:r>
              <a:rPr lang="prs-AF" sz="4000" dirty="0" smtClean="0">
                <a:cs typeface="B Nazanin" panose="00000400000000000000" pitchFamily="2" charset="-78"/>
              </a:rPr>
              <a:t>تطبیق مشترک ادویه در تداوی یک مرض</a:t>
            </a:r>
            <a:r>
              <a:rPr lang="prs-AF" sz="4000" dirty="0">
                <a:cs typeface="B Nazanin" panose="00000400000000000000" pitchFamily="2" charset="-78"/>
              </a:rPr>
              <a:t> در صورت </a:t>
            </a:r>
            <a:r>
              <a:rPr lang="prs-AF" sz="4000" dirty="0" smtClean="0">
                <a:cs typeface="B Nazanin" panose="00000400000000000000" pitchFamily="2" charset="-78"/>
              </a:rPr>
              <a:t>موجودیت مأخذ </a:t>
            </a:r>
            <a:r>
              <a:rPr lang="prs-AF" sz="4000" dirty="0">
                <a:cs typeface="B Nazanin" panose="00000400000000000000" pitchFamily="2" charset="-78"/>
              </a:rPr>
              <a:t>معتبر</a:t>
            </a:r>
            <a:r>
              <a:rPr lang="prs-AF" sz="4000" dirty="0" smtClean="0">
                <a:cs typeface="B Nazanin" panose="00000400000000000000" pitchFamily="2" charset="-78"/>
              </a:rPr>
              <a:t> </a:t>
            </a:r>
            <a:r>
              <a:rPr lang="prs-AF" sz="4000" dirty="0">
                <a:cs typeface="B Nazanin" panose="00000400000000000000" pitchFamily="2" charset="-78"/>
              </a:rPr>
              <a:t>(معقول )</a:t>
            </a:r>
            <a:endParaRPr lang="prs-AF" sz="4000" dirty="0" smtClean="0">
              <a:cs typeface="B Nazanin" panose="00000400000000000000" pitchFamily="2" charset="-78"/>
            </a:endParaRPr>
          </a:p>
          <a:p>
            <a:pPr algn="r" rtl="1"/>
            <a:r>
              <a:rPr lang="prs-AF" sz="4000" dirty="0" smtClean="0">
                <a:cs typeface="B Nazanin" panose="00000400000000000000" pitchFamily="2" charset="-78"/>
              </a:rPr>
              <a:t>تطبیق مشترک ادویه در تداوی </a:t>
            </a:r>
            <a:r>
              <a:rPr lang="prs-AF" sz="4000" dirty="0">
                <a:cs typeface="B Nazanin" panose="00000400000000000000" pitchFamily="2" charset="-78"/>
              </a:rPr>
              <a:t>یک مرض در عدم موجودیت </a:t>
            </a:r>
            <a:r>
              <a:rPr lang="prs-AF" sz="4000" dirty="0" smtClean="0">
                <a:cs typeface="B Nazanin" panose="00000400000000000000" pitchFamily="2" charset="-78"/>
              </a:rPr>
              <a:t>ماخذ (</a:t>
            </a:r>
            <a:r>
              <a:rPr lang="prs-AF" sz="4000" dirty="0">
                <a:cs typeface="B Nazanin" panose="00000400000000000000" pitchFamily="2" charset="-78"/>
              </a:rPr>
              <a:t>نامعقول</a:t>
            </a:r>
            <a:r>
              <a:rPr lang="prs-AF" sz="4000" dirty="0" smtClean="0">
                <a:cs typeface="B Nazanin" panose="00000400000000000000" pitchFamily="2" charset="-78"/>
              </a:rPr>
              <a:t>)</a:t>
            </a:r>
            <a:endParaRPr lang="prs-AF" sz="4000" dirty="0">
              <a:cs typeface="B Nazanin" panose="00000400000000000000" pitchFamily="2" charset="-78"/>
            </a:endParaRPr>
          </a:p>
          <a:p>
            <a:pPr algn="r" rtl="1"/>
            <a:endParaRPr lang="prs-AF" sz="4000" dirty="0" smtClean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687362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95662"/>
          </a:xfrm>
        </p:spPr>
        <p:txBody>
          <a:bodyPr>
            <a:normAutofit/>
          </a:bodyPr>
          <a:lstStyle/>
          <a:p>
            <a:pPr algn="ctr" rtl="1"/>
            <a:r>
              <a:rPr lang="prs-AF" sz="4000" b="1" dirty="0" smtClean="0">
                <a:cs typeface="B Nazanin" panose="00000400000000000000" pitchFamily="2" charset="-78"/>
              </a:rPr>
              <a:t>خلاصه</a:t>
            </a:r>
            <a:endParaRPr lang="en-US" sz="4000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0689"/>
            <a:ext cx="12070080" cy="4870532"/>
          </a:xfrm>
        </p:spPr>
        <p:txBody>
          <a:bodyPr>
            <a:normAutofit lnSpcReduction="10000"/>
          </a:bodyPr>
          <a:lstStyle/>
          <a:p>
            <a:pPr algn="r" rtl="1"/>
            <a:r>
              <a:rPr lang="prs-AF" sz="4000" dirty="0">
                <a:cs typeface="B Nazanin" panose="00000400000000000000" pitchFamily="2" charset="-78"/>
              </a:rPr>
              <a:t>اخذ </a:t>
            </a:r>
            <a:r>
              <a:rPr lang="fa-IR" sz="4000" dirty="0">
                <a:cs typeface="B Nazanin" panose="00000400000000000000" pitchFamily="2" charset="-78"/>
              </a:rPr>
              <a:t>تاریخچه دوایی از مریض </a:t>
            </a:r>
            <a:endParaRPr lang="prs-AF" sz="4000" dirty="0" smtClean="0">
              <a:cs typeface="B Nazanin" panose="00000400000000000000" pitchFamily="2" charset="-78"/>
            </a:endParaRPr>
          </a:p>
          <a:p>
            <a:pPr algn="r" rtl="1"/>
            <a:r>
              <a:rPr lang="prs-AF" sz="4000" dirty="0" smtClean="0">
                <a:cs typeface="B Nazanin" panose="00000400000000000000" pitchFamily="2" charset="-78"/>
              </a:rPr>
              <a:t>تا حد امکان </a:t>
            </a:r>
            <a:r>
              <a:rPr lang="fa-IR" sz="4000" dirty="0" smtClean="0">
                <a:cs typeface="B Nazanin" panose="00000400000000000000" pitchFamily="2" charset="-78"/>
              </a:rPr>
              <a:t>تعداد </a:t>
            </a:r>
            <a:r>
              <a:rPr lang="fa-IR" sz="4000" dirty="0">
                <a:cs typeface="B Nazanin" panose="00000400000000000000" pitchFamily="2" charset="-78"/>
              </a:rPr>
              <a:t>کمتر دوا به مریض</a:t>
            </a:r>
            <a:r>
              <a:rPr lang="en-US" sz="4000" dirty="0">
                <a:cs typeface="B Nazanin" panose="00000400000000000000" pitchFamily="2" charset="-78"/>
              </a:rPr>
              <a:t> </a:t>
            </a:r>
            <a:r>
              <a:rPr lang="prs-AF" sz="4000" dirty="0" smtClean="0">
                <a:cs typeface="B Nazanin" panose="00000400000000000000" pitchFamily="2" charset="-78"/>
              </a:rPr>
              <a:t> تجویز گردد </a:t>
            </a:r>
          </a:p>
          <a:p>
            <a:pPr algn="r" rtl="1"/>
            <a:r>
              <a:rPr lang="prs-AF" sz="4000" dirty="0" smtClean="0">
                <a:cs typeface="B Nazanin" panose="00000400000000000000" pitchFamily="2" charset="-78"/>
              </a:rPr>
              <a:t>در </a:t>
            </a:r>
            <a:r>
              <a:rPr lang="prs-AF" sz="4000" dirty="0">
                <a:cs typeface="B Nazanin" panose="00000400000000000000" pitchFamily="2" charset="-78"/>
              </a:rPr>
              <a:t>زمان تجویز ادویه باید تاثیرات متقابل دوایی، دیده </a:t>
            </a:r>
            <a:r>
              <a:rPr lang="prs-AF" sz="4000" dirty="0" smtClean="0">
                <a:cs typeface="B Nazanin" panose="00000400000000000000" pitchFamily="2" charset="-78"/>
              </a:rPr>
              <a:t>شود</a:t>
            </a:r>
            <a:endParaRPr lang="en-US" sz="4000" dirty="0">
              <a:cs typeface="B Nazanin" panose="00000400000000000000" pitchFamily="2" charset="-78"/>
            </a:endParaRPr>
          </a:p>
          <a:p>
            <a:pPr algn="r" rtl="1"/>
            <a:r>
              <a:rPr lang="prs-AF" sz="4000" dirty="0">
                <a:cs typeface="B Nazanin" panose="00000400000000000000" pitchFamily="2" charset="-78"/>
              </a:rPr>
              <a:t>تجویز ترکیبات دوایی دوز ثابت</a:t>
            </a:r>
            <a:r>
              <a:rPr lang="prs-AF" sz="4000" b="1" dirty="0">
                <a:cs typeface="B Nazanin" panose="00000400000000000000" pitchFamily="2" charset="-78"/>
              </a:rPr>
              <a:t> </a:t>
            </a:r>
            <a:r>
              <a:rPr lang="prs-AF" sz="4000" dirty="0" smtClean="0">
                <a:cs typeface="B Nazanin" panose="00000400000000000000" pitchFamily="2" charset="-78"/>
              </a:rPr>
              <a:t>در </a:t>
            </a:r>
            <a:r>
              <a:rPr lang="prs-AF" sz="4000" dirty="0">
                <a:cs typeface="B Nazanin" panose="00000400000000000000" pitchFamily="2" charset="-78"/>
              </a:rPr>
              <a:t>صورت موجودیت </a:t>
            </a:r>
            <a:r>
              <a:rPr lang="prs-AF" sz="4000" dirty="0" smtClean="0">
                <a:cs typeface="B Nazanin" panose="00000400000000000000" pitchFamily="2" charset="-78"/>
              </a:rPr>
              <a:t>مأخذ </a:t>
            </a:r>
            <a:r>
              <a:rPr lang="prs-AF" sz="4000" dirty="0">
                <a:cs typeface="B Nazanin" panose="00000400000000000000" pitchFamily="2" charset="-78"/>
              </a:rPr>
              <a:t>معتبر صورت </a:t>
            </a:r>
            <a:r>
              <a:rPr lang="prs-AF" sz="4000" dirty="0" smtClean="0">
                <a:cs typeface="B Nazanin" panose="00000400000000000000" pitchFamily="2" charset="-78"/>
              </a:rPr>
              <a:t>گیرد</a:t>
            </a:r>
            <a:endParaRPr lang="prs-AF" sz="4000" dirty="0">
              <a:cs typeface="B Nazanin" panose="00000400000000000000" pitchFamily="2" charset="-78"/>
            </a:endParaRPr>
          </a:p>
          <a:p>
            <a:pPr algn="r" rtl="1"/>
            <a:r>
              <a:rPr lang="prs-AF" sz="4000" dirty="0">
                <a:cs typeface="B Nazanin" panose="00000400000000000000" pitchFamily="2" charset="-78"/>
              </a:rPr>
              <a:t>نباید بدون </a:t>
            </a:r>
            <a:r>
              <a:rPr lang="prs-AF" sz="4000" dirty="0" smtClean="0">
                <a:cs typeface="B Nazanin" panose="00000400000000000000" pitchFamily="2" charset="-78"/>
              </a:rPr>
              <a:t>ماخذ </a:t>
            </a:r>
            <a:r>
              <a:rPr lang="prs-AF" sz="4000" dirty="0">
                <a:cs typeface="B Nazanin" panose="00000400000000000000" pitchFamily="2" charset="-78"/>
              </a:rPr>
              <a:t>معتبر و نیاز مندی های کلینیکی مریض، </a:t>
            </a:r>
            <a:r>
              <a:rPr lang="prs-AF" sz="4000" dirty="0" smtClean="0">
                <a:cs typeface="B Nazanin" panose="00000400000000000000" pitchFamily="2" charset="-78"/>
              </a:rPr>
              <a:t>چند </a:t>
            </a:r>
            <a:r>
              <a:rPr lang="prs-AF" sz="4000" dirty="0">
                <a:cs typeface="B Nazanin" panose="00000400000000000000" pitchFamily="2" charset="-78"/>
              </a:rPr>
              <a:t>دوا بشکل </a:t>
            </a:r>
            <a:r>
              <a:rPr lang="prs-AF" sz="4000" dirty="0" smtClean="0">
                <a:cs typeface="B Nazanin" panose="00000400000000000000" pitchFamily="2" charset="-78"/>
              </a:rPr>
              <a:t>مشترک تطبیق شود</a:t>
            </a:r>
          </a:p>
          <a:p>
            <a:pPr algn="r" rtl="1"/>
            <a:r>
              <a:rPr lang="prs-AF" sz="4000" dirty="0" smtClean="0">
                <a:cs typeface="B Nazanin" panose="00000400000000000000" pitchFamily="2" charset="-78"/>
              </a:rPr>
              <a:t>تنظیم </a:t>
            </a:r>
            <a:r>
              <a:rPr lang="fa-IR" sz="4000" dirty="0">
                <a:cs typeface="B Nazanin" panose="00000400000000000000" pitchFamily="2" charset="-78"/>
              </a:rPr>
              <a:t>دوزاژ دوا و زمان تطبیق دوا </a:t>
            </a:r>
            <a:endParaRPr lang="prs-AF" sz="4000" dirty="0">
              <a:cs typeface="B Nazanin" panose="00000400000000000000" pitchFamily="2" charset="-78"/>
            </a:endParaRPr>
          </a:p>
          <a:p>
            <a:pPr algn="r" rtl="1"/>
            <a:endParaRPr lang="prs-AF" sz="4000" dirty="0" smtClean="0">
              <a:cs typeface="B Nazanin" panose="00000400000000000000" pitchFamily="2" charset="-78"/>
            </a:endParaRPr>
          </a:p>
          <a:p>
            <a:pPr algn="r" rtl="1"/>
            <a:endParaRPr lang="en-US" sz="4000" dirty="0">
              <a:cs typeface="B Nazanin" panose="00000400000000000000" pitchFamily="2" charset="-78"/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1772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prs-AF" sz="4000" b="1" dirty="0" smtClean="0">
                <a:cs typeface="B Nazanin" panose="00000400000000000000" pitchFamily="2" charset="-78"/>
              </a:rPr>
              <a:t>افرادیکه بیشتر به خطر تاثیرات متقابل دوایی معروض اند</a:t>
            </a:r>
            <a:endParaRPr lang="en-US" sz="4000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486526"/>
            <a:ext cx="11117239" cy="4371473"/>
          </a:xfrm>
        </p:spPr>
        <p:txBody>
          <a:bodyPr>
            <a:noAutofit/>
          </a:bodyPr>
          <a:lstStyle/>
          <a:p>
            <a:pPr algn="r" rtl="1"/>
            <a:r>
              <a:rPr lang="prs-AF" sz="4000" dirty="0" smtClean="0">
                <a:cs typeface="B Nazanin" panose="00000400000000000000" pitchFamily="2" charset="-78"/>
              </a:rPr>
              <a:t>اشخاص مسن</a:t>
            </a:r>
          </a:p>
          <a:p>
            <a:pPr algn="r" rtl="1"/>
            <a:r>
              <a:rPr lang="prs-AF" sz="4000" dirty="0">
                <a:cs typeface="B Nazanin" panose="00000400000000000000" pitchFamily="2" charset="-78"/>
              </a:rPr>
              <a:t>نوزادان و </a:t>
            </a:r>
            <a:r>
              <a:rPr lang="prs-AF" sz="4000" dirty="0" smtClean="0">
                <a:cs typeface="B Nazanin" panose="00000400000000000000" pitchFamily="2" charset="-78"/>
              </a:rPr>
              <a:t>اطفال</a:t>
            </a:r>
          </a:p>
          <a:p>
            <a:pPr algn="r" rtl="1"/>
            <a:r>
              <a:rPr lang="prs-AF" sz="4000" dirty="0" smtClean="0">
                <a:cs typeface="B Nazanin" panose="00000400000000000000" pitchFamily="2" charset="-78"/>
              </a:rPr>
              <a:t>مریضان شیرده و حامله</a:t>
            </a:r>
          </a:p>
          <a:p>
            <a:pPr algn="r" rtl="1"/>
            <a:r>
              <a:rPr lang="prs-AF" sz="4000" dirty="0" smtClean="0">
                <a:cs typeface="B Nazanin" panose="00000400000000000000" pitchFamily="2" charset="-78"/>
              </a:rPr>
              <a:t>مریضان که تشوش کبدی و کلیوی دارند</a:t>
            </a:r>
          </a:p>
          <a:p>
            <a:pPr algn="r" rtl="1"/>
            <a:r>
              <a:rPr lang="prs-AF" sz="4000" dirty="0" smtClean="0">
                <a:cs typeface="B Nazanin" panose="00000400000000000000" pitchFamily="2" charset="-78"/>
              </a:rPr>
              <a:t>مریضان اتاق عاجل </a:t>
            </a:r>
            <a:r>
              <a:rPr lang="prs-AF" sz="4000" dirty="0">
                <a:cs typeface="B Nazanin" panose="00000400000000000000" pitchFamily="2" charset="-78"/>
              </a:rPr>
              <a:t>که سه یا بیشتر دوا در می </a:t>
            </a:r>
            <a:r>
              <a:rPr lang="prs-AF" sz="4000" dirty="0" smtClean="0">
                <a:cs typeface="B Nazanin" panose="00000400000000000000" pitchFamily="2" charset="-78"/>
              </a:rPr>
              <a:t>گیرند</a:t>
            </a:r>
          </a:p>
        </p:txBody>
      </p:sp>
    </p:spTree>
    <p:extLst>
      <p:ext uri="{BB962C8B-B14F-4D97-AF65-F5344CB8AC3E}">
        <p14:creationId xmlns:p14="http://schemas.microsoft.com/office/powerpoint/2010/main" val="133663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a-IR" sz="4000" b="1" dirty="0" smtClean="0">
                <a:cs typeface="B Nazanin" panose="00000400000000000000" pitchFamily="2" charset="-78"/>
              </a:rPr>
              <a:t>انواع تأثیرات </a:t>
            </a:r>
            <a:r>
              <a:rPr lang="fa-IR" sz="4000" b="1" dirty="0">
                <a:cs typeface="B Nazanin" panose="00000400000000000000" pitchFamily="2" charset="-78"/>
              </a:rPr>
              <a:t>متقابل </a:t>
            </a:r>
            <a:r>
              <a:rPr lang="fa-IR" sz="4000" b="1" dirty="0" smtClean="0">
                <a:cs typeface="B Nazanin" panose="00000400000000000000" pitchFamily="2" charset="-78"/>
              </a:rPr>
              <a:t>دوایی</a:t>
            </a:r>
            <a:endParaRPr lang="en-US" sz="4000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53639"/>
            <a:ext cx="12091916" cy="3723323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fa-IR" sz="4000" dirty="0" smtClean="0">
                <a:cs typeface="B Nazanin" panose="00000400000000000000" pitchFamily="2" charset="-78"/>
              </a:rPr>
              <a:t>در </a:t>
            </a:r>
            <a:r>
              <a:rPr lang="fa-IR" sz="4000" dirty="0">
                <a:cs typeface="B Nazanin" panose="00000400000000000000" pitchFamily="2" charset="-78"/>
              </a:rPr>
              <a:t>خارج </a:t>
            </a:r>
            <a:r>
              <a:rPr lang="fa-IR" sz="4000" dirty="0" smtClean="0">
                <a:cs typeface="B Nazanin" panose="00000400000000000000" pitchFamily="2" charset="-78"/>
              </a:rPr>
              <a:t>عضویت</a:t>
            </a:r>
            <a:endParaRPr lang="prs-AF" sz="4000" dirty="0" smtClean="0">
              <a:cs typeface="B Nazanin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4000" dirty="0" smtClean="0">
                <a:cs typeface="B Nazanin" panose="00000400000000000000" pitchFamily="2" charset="-78"/>
              </a:rPr>
              <a:t>در </a:t>
            </a:r>
            <a:r>
              <a:rPr lang="fa-IR" sz="4000" dirty="0">
                <a:cs typeface="B Nazanin" panose="00000400000000000000" pitchFamily="2" charset="-78"/>
              </a:rPr>
              <a:t>داخل </a:t>
            </a:r>
            <a:r>
              <a:rPr lang="fa-IR" sz="4000" dirty="0" smtClean="0">
                <a:cs typeface="B Nazanin" panose="00000400000000000000" pitchFamily="2" charset="-78"/>
              </a:rPr>
              <a:t>عضویت</a:t>
            </a:r>
            <a:endParaRPr lang="prs-AF" sz="4000" dirty="0" smtClean="0">
              <a:cs typeface="B Nazanin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4000" dirty="0" smtClean="0">
                <a:cs typeface="B Nazanin" panose="00000400000000000000" pitchFamily="2" charset="-78"/>
              </a:rPr>
              <a:t>تأثیرات </a:t>
            </a:r>
            <a:r>
              <a:rPr lang="fa-IR" sz="4000" dirty="0">
                <a:cs typeface="B Nazanin" panose="00000400000000000000" pitchFamily="2" charset="-78"/>
              </a:rPr>
              <a:t>متقابل فارمکوکنیتیک </a:t>
            </a:r>
            <a:endParaRPr lang="prs-AF" sz="4000" dirty="0" smtClean="0">
              <a:cs typeface="B Nazanin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4000" dirty="0" smtClean="0">
                <a:cs typeface="B Nazanin" panose="00000400000000000000" pitchFamily="2" charset="-78"/>
              </a:rPr>
              <a:t>تأثیرات </a:t>
            </a:r>
            <a:r>
              <a:rPr lang="fa-IR" sz="4000" dirty="0">
                <a:cs typeface="B Nazanin" panose="00000400000000000000" pitchFamily="2" charset="-78"/>
              </a:rPr>
              <a:t>متقابل فارمکو </a:t>
            </a:r>
            <a:r>
              <a:rPr lang="fa-IR" sz="4000" dirty="0" smtClean="0">
                <a:cs typeface="B Nazanin" panose="00000400000000000000" pitchFamily="2" charset="-78"/>
              </a:rPr>
              <a:t>دینامیک</a:t>
            </a:r>
            <a:endParaRPr lang="en-US" sz="4000" dirty="0">
              <a:cs typeface="B Nazanin" panose="00000400000000000000" pitchFamily="2" charset="-78"/>
            </a:endParaRPr>
          </a:p>
          <a:p>
            <a:pPr algn="r" rtl="1"/>
            <a:endParaRPr lang="en-US" sz="40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6154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000" b="1" dirty="0">
                <a:cs typeface="B Nazanin" panose="00000400000000000000" pitchFamily="2" charset="-78"/>
              </a:rPr>
              <a:t>تأثیرات متقابل در خارج از عضویت</a:t>
            </a:r>
            <a:endParaRPr lang="en-US" sz="4000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97540"/>
            <a:ext cx="12192000" cy="3166282"/>
          </a:xfrm>
        </p:spPr>
        <p:txBody>
          <a:bodyPr>
            <a:noAutofit/>
          </a:bodyPr>
          <a:lstStyle/>
          <a:p>
            <a:pPr algn="r" rtl="1"/>
            <a:r>
              <a:rPr lang="fa-IR" sz="4000" dirty="0" smtClean="0">
                <a:cs typeface="B Nazanin" panose="00000400000000000000" pitchFamily="2" charset="-78"/>
              </a:rPr>
              <a:t>مخلوط </a:t>
            </a:r>
            <a:r>
              <a:rPr lang="fa-IR" sz="4000" dirty="0">
                <a:cs typeface="B Nazanin" panose="00000400000000000000" pitchFamily="2" charset="-78"/>
              </a:rPr>
              <a:t>نمودن دوا با محلولات زرق داخل </a:t>
            </a:r>
            <a:r>
              <a:rPr lang="fa-IR" sz="4000" dirty="0" smtClean="0">
                <a:cs typeface="B Nazanin" panose="00000400000000000000" pitchFamily="2" charset="-78"/>
              </a:rPr>
              <a:t>وریدی</a:t>
            </a:r>
            <a:r>
              <a:rPr lang="prs-AF" sz="4000" dirty="0" smtClean="0">
                <a:cs typeface="B Nazanin" panose="00000400000000000000" pitchFamily="2" charset="-78"/>
              </a:rPr>
              <a:t> یا در یک سرنج </a:t>
            </a:r>
            <a:r>
              <a:rPr lang="prs-AF" sz="4000" b="1" dirty="0" smtClean="0">
                <a:cs typeface="B Nazanin" panose="00000400000000000000" pitchFamily="2" charset="-78"/>
              </a:rPr>
              <a:t>بدون مأخذ</a:t>
            </a:r>
          </a:p>
          <a:p>
            <a:pPr algn="r" rtl="1"/>
            <a:r>
              <a:rPr lang="fa-IR" sz="4000" dirty="0">
                <a:cs typeface="B Nazanin" panose="00000400000000000000" pitchFamily="2" charset="-78"/>
              </a:rPr>
              <a:t>معمولاً باعث غیر فعال شدن هر دو دوا </a:t>
            </a:r>
            <a:r>
              <a:rPr lang="fa-IR" sz="4000" dirty="0" smtClean="0">
                <a:cs typeface="B Nazanin" panose="00000400000000000000" pitchFamily="2" charset="-78"/>
              </a:rPr>
              <a:t>می‌شود</a:t>
            </a:r>
            <a:endParaRPr lang="prs-AF" sz="40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4000" dirty="0" smtClean="0">
                <a:cs typeface="B Nazanin" panose="00000400000000000000" pitchFamily="2" charset="-78"/>
              </a:rPr>
              <a:t>مثلاً پنیسیلین </a:t>
            </a:r>
            <a:r>
              <a:rPr lang="fa-IR" sz="4000" dirty="0">
                <a:cs typeface="B Nazanin" panose="00000400000000000000" pitchFamily="2" charset="-78"/>
              </a:rPr>
              <a:t>و جنتامایسین همزمان در یک سرنج مخلوط </a:t>
            </a:r>
            <a:r>
              <a:rPr lang="prs-AF" sz="4000" dirty="0" smtClean="0">
                <a:cs typeface="B Nazanin" panose="00000400000000000000" pitchFamily="2" charset="-78"/>
              </a:rPr>
              <a:t>ن</a:t>
            </a:r>
            <a:r>
              <a:rPr lang="fa-IR" sz="4000" dirty="0" smtClean="0">
                <a:cs typeface="B Nazanin" panose="00000400000000000000" pitchFamily="2" charset="-78"/>
              </a:rPr>
              <a:t>شود</a:t>
            </a:r>
            <a:endParaRPr lang="en-US" sz="40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0248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8363"/>
            <a:ext cx="10515600" cy="1473959"/>
          </a:xfrm>
        </p:spPr>
        <p:txBody>
          <a:bodyPr>
            <a:normAutofit/>
          </a:bodyPr>
          <a:lstStyle/>
          <a:p>
            <a:pPr algn="ctr"/>
            <a:r>
              <a:rPr lang="fa-IR" sz="4000" b="1" dirty="0">
                <a:cs typeface="B Nazanin" panose="00000400000000000000" pitchFamily="2" charset="-78"/>
              </a:rPr>
              <a:t>تأثیرات متقابل دوایی در داخل عضویت</a:t>
            </a:r>
            <a:endParaRPr lang="en-US" sz="4000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15403"/>
            <a:ext cx="12192000" cy="4742596"/>
          </a:xfrm>
        </p:spPr>
        <p:txBody>
          <a:bodyPr>
            <a:noAutofit/>
          </a:bodyPr>
          <a:lstStyle/>
          <a:p>
            <a:pPr algn="r" rtl="1"/>
            <a:r>
              <a:rPr lang="fa-IR" sz="4000" b="1" dirty="0">
                <a:cs typeface="B Nazanin" panose="00000400000000000000" pitchFamily="2" charset="-78"/>
              </a:rPr>
              <a:t>تأثیرات متقابل </a:t>
            </a:r>
            <a:r>
              <a:rPr lang="fa-IR" sz="4000" b="1" dirty="0" smtClean="0">
                <a:cs typeface="B Nazanin" panose="00000400000000000000" pitchFamily="2" charset="-78"/>
              </a:rPr>
              <a:t>فارمکوکنیتیک</a:t>
            </a:r>
            <a:r>
              <a:rPr lang="prs-AF" sz="4000" b="1" dirty="0" smtClean="0">
                <a:cs typeface="B Nazanin" panose="00000400000000000000" pitchFamily="2" charset="-78"/>
              </a:rPr>
              <a:t> </a:t>
            </a:r>
            <a:r>
              <a:rPr lang="prs-AF" sz="4000" dirty="0" smtClean="0">
                <a:cs typeface="B Nazanin" panose="00000400000000000000" pitchFamily="2" charset="-78"/>
              </a:rPr>
              <a:t>یعنی</a:t>
            </a:r>
            <a:r>
              <a:rPr lang="fa-IR" sz="4000" dirty="0" smtClean="0">
                <a:cs typeface="B Nazanin" panose="00000400000000000000" pitchFamily="2" charset="-78"/>
              </a:rPr>
              <a:t> </a:t>
            </a:r>
            <a:r>
              <a:rPr lang="fa-IR" sz="4000" dirty="0">
                <a:cs typeface="B Nazanin" panose="00000400000000000000" pitchFamily="2" charset="-78"/>
              </a:rPr>
              <a:t>هر گاه تجویز مشترک دو دوا باعث تغییر در جذب، توزیع، میتابولیزم و اطراح یکدیگر </a:t>
            </a:r>
            <a:r>
              <a:rPr lang="fa-IR" sz="4000" dirty="0" smtClean="0">
                <a:cs typeface="B Nazanin" panose="00000400000000000000" pitchFamily="2" charset="-78"/>
              </a:rPr>
              <a:t>شوند</a:t>
            </a:r>
            <a:r>
              <a:rPr lang="prs-AF" sz="4000" dirty="0" smtClean="0">
                <a:cs typeface="B Nazanin" panose="00000400000000000000" pitchFamily="2" charset="-78"/>
              </a:rPr>
              <a:t> مثلاً</a:t>
            </a:r>
            <a:r>
              <a:rPr lang="fa-IR" sz="4000" dirty="0" smtClean="0">
                <a:cs typeface="B Nazanin" panose="00000400000000000000" pitchFamily="2" charset="-78"/>
              </a:rPr>
              <a:t> </a:t>
            </a:r>
            <a:endParaRPr lang="prs-AF" sz="40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4000" dirty="0" smtClean="0">
                <a:cs typeface="B Nazanin" panose="00000400000000000000" pitchFamily="2" charset="-78"/>
              </a:rPr>
              <a:t>آنتی </a:t>
            </a:r>
            <a:r>
              <a:rPr lang="fa-IR" sz="4000" dirty="0">
                <a:cs typeface="B Nazanin" panose="00000400000000000000" pitchFamily="2" charset="-78"/>
              </a:rPr>
              <a:t>اسید جذب دواهای قلوی را افزایش داده و از دواهای اسیدی را تنقیص </a:t>
            </a:r>
            <a:endParaRPr lang="prs-AF" sz="4000" dirty="0" smtClean="0">
              <a:cs typeface="B Nazanin" panose="00000400000000000000" pitchFamily="2" charset="-78"/>
            </a:endParaRPr>
          </a:p>
          <a:p>
            <a:pPr algn="r" rtl="1"/>
            <a:r>
              <a:rPr lang="prs-AF" sz="4000" dirty="0" smtClean="0">
                <a:cs typeface="B Nazanin" panose="00000400000000000000" pitchFamily="2" charset="-78"/>
              </a:rPr>
              <a:t>تجویز </a:t>
            </a:r>
            <a:r>
              <a:rPr lang="prs-AF" sz="4000" dirty="0">
                <a:cs typeface="B Nazanin" panose="00000400000000000000" pitchFamily="2" charset="-78"/>
              </a:rPr>
              <a:t>مشترک </a:t>
            </a:r>
            <a:r>
              <a:rPr lang="fa-IR" sz="4000" dirty="0">
                <a:cs typeface="B Nazanin" panose="00000400000000000000" pitchFamily="2" charset="-78"/>
              </a:rPr>
              <a:t>آسپرین و </a:t>
            </a:r>
            <a:r>
              <a:rPr lang="fa-IR" sz="4000" dirty="0" smtClean="0">
                <a:cs typeface="B Nazanin" panose="00000400000000000000" pitchFamily="2" charset="-78"/>
              </a:rPr>
              <a:t>وارفارین</a:t>
            </a:r>
            <a:r>
              <a:rPr lang="prs-AF" sz="4000" dirty="0" smtClean="0">
                <a:cs typeface="B Nazanin" panose="00000400000000000000" pitchFamily="2" charset="-78"/>
              </a:rPr>
              <a:t>(تغییر در توزیع دوا)</a:t>
            </a:r>
          </a:p>
          <a:p>
            <a:pPr algn="r" rtl="1"/>
            <a:r>
              <a:rPr lang="prs-AF" sz="4000" dirty="0">
                <a:cs typeface="B Nazanin" panose="00000400000000000000" pitchFamily="2" charset="-78"/>
              </a:rPr>
              <a:t>ادویه تنبیه کننده و نهی کننده انزایم‌های میتابولایز کننده کبدی باعث </a:t>
            </a:r>
            <a:r>
              <a:rPr lang="prs-AF" sz="4000" b="1" dirty="0">
                <a:cs typeface="B Nazanin" panose="00000400000000000000" pitchFamily="2" charset="-78"/>
              </a:rPr>
              <a:t>افزایش</a:t>
            </a:r>
            <a:r>
              <a:rPr lang="prs-AF" sz="4000" dirty="0">
                <a:cs typeface="B Nazanin" panose="00000400000000000000" pitchFamily="2" charset="-78"/>
              </a:rPr>
              <a:t> یا </a:t>
            </a:r>
            <a:r>
              <a:rPr lang="prs-AF" sz="4000" b="1" dirty="0">
                <a:cs typeface="B Nazanin" panose="00000400000000000000" pitchFamily="2" charset="-78"/>
              </a:rPr>
              <a:t>تنقیص</a:t>
            </a:r>
            <a:r>
              <a:rPr lang="prs-AF" sz="4000" dirty="0">
                <a:cs typeface="B Nazanin" panose="00000400000000000000" pitchFamily="2" charset="-78"/>
              </a:rPr>
              <a:t> میتابولیزم سایر ادویه می شود</a:t>
            </a:r>
          </a:p>
          <a:p>
            <a:pPr algn="r" rtl="1"/>
            <a:endParaRPr lang="prs-AF" sz="4000" dirty="0" smtClean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974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000" b="1" dirty="0" smtClean="0">
                <a:cs typeface="B Nazanin" panose="00000400000000000000" pitchFamily="2" charset="-78"/>
              </a:rPr>
              <a:t>تأثیرات متقابل فارمکودینامیک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830" y="2593075"/>
            <a:ext cx="11969086" cy="3583888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 smtClean="0">
                <a:cs typeface="B Nazanin" panose="00000400000000000000" pitchFamily="2" charset="-78"/>
              </a:rPr>
              <a:t>با </a:t>
            </a:r>
            <a:r>
              <a:rPr lang="fa-IR" sz="4000" dirty="0">
                <a:cs typeface="B Nazanin" panose="00000400000000000000" pitchFamily="2" charset="-78"/>
              </a:rPr>
              <a:t>تغییر در میکانیزم تاثیر دوا </a:t>
            </a:r>
            <a:r>
              <a:rPr lang="fa-IR" sz="4000" dirty="0" smtClean="0">
                <a:cs typeface="B Nazanin" panose="00000400000000000000" pitchFamily="2" charset="-78"/>
              </a:rPr>
              <a:t>عمل می‌نماید</a:t>
            </a:r>
            <a:endParaRPr lang="prs-AF" sz="4000" dirty="0" smtClean="0">
              <a:cs typeface="B Nazanin" panose="00000400000000000000" pitchFamily="2" charset="-78"/>
            </a:endParaRPr>
          </a:p>
          <a:p>
            <a:pPr algn="r" rtl="1"/>
            <a:r>
              <a:rPr lang="prs-AF" sz="4000" dirty="0" smtClean="0">
                <a:cs typeface="B Nazanin" panose="00000400000000000000" pitchFamily="2" charset="-78"/>
              </a:rPr>
              <a:t>ادویه </a:t>
            </a:r>
            <a:r>
              <a:rPr lang="fa-IR" sz="4000" dirty="0" smtClean="0">
                <a:cs typeface="B Nazanin" panose="00000400000000000000" pitchFamily="2" charset="-78"/>
              </a:rPr>
              <a:t>بالای </a:t>
            </a:r>
            <a:r>
              <a:rPr lang="fa-IR" sz="4000" b="1" dirty="0" smtClean="0">
                <a:cs typeface="B Nazanin" panose="00000400000000000000" pitchFamily="2" charset="-78"/>
              </a:rPr>
              <a:t>عین آخ</a:t>
            </a:r>
            <a:r>
              <a:rPr lang="prs-AF" sz="4000" b="1" dirty="0" smtClean="0">
                <a:cs typeface="B Nazanin" panose="00000400000000000000" pitchFamily="2" charset="-78"/>
              </a:rPr>
              <a:t>ذ</a:t>
            </a:r>
            <a:r>
              <a:rPr lang="fa-IR" sz="4000" b="1" dirty="0" smtClean="0">
                <a:cs typeface="B Nazanin" panose="00000400000000000000" pitchFamily="2" charset="-78"/>
              </a:rPr>
              <a:t>ه</a:t>
            </a:r>
            <a:r>
              <a:rPr lang="prs-AF" sz="4000" b="1" dirty="0">
                <a:cs typeface="B Nazanin" panose="00000400000000000000" pitchFamily="2" charset="-78"/>
              </a:rPr>
              <a:t>‌</a:t>
            </a:r>
            <a:r>
              <a:rPr lang="fa-IR" sz="4000" b="1" dirty="0" smtClean="0">
                <a:cs typeface="B Nazanin" panose="00000400000000000000" pitchFamily="2" charset="-78"/>
              </a:rPr>
              <a:t>ها </a:t>
            </a:r>
            <a:r>
              <a:rPr lang="fa-IR" sz="4000" dirty="0" smtClean="0">
                <a:cs typeface="B Nazanin" panose="00000400000000000000" pitchFamily="2" charset="-78"/>
              </a:rPr>
              <a:t>یا </a:t>
            </a:r>
            <a:r>
              <a:rPr lang="fa-IR" sz="4000" b="1" dirty="0" smtClean="0">
                <a:cs typeface="B Nazanin" panose="00000400000000000000" pitchFamily="2" charset="-78"/>
              </a:rPr>
              <a:t>عین مراحل فزیولوژیکی </a:t>
            </a:r>
            <a:r>
              <a:rPr lang="fa-IR" sz="4000" dirty="0" smtClean="0">
                <a:cs typeface="B Nazanin" panose="00000400000000000000" pitchFamily="2" charset="-78"/>
              </a:rPr>
              <a:t>عمل </a:t>
            </a:r>
            <a:r>
              <a:rPr lang="prs-AF" sz="4000" dirty="0" smtClean="0">
                <a:cs typeface="B Nazanin" panose="00000400000000000000" pitchFamily="2" charset="-78"/>
              </a:rPr>
              <a:t>نماید</a:t>
            </a:r>
            <a:endParaRPr lang="prs-AF" sz="4000" u="sng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4000" dirty="0" smtClean="0">
                <a:cs typeface="B Nazanin" panose="00000400000000000000" pitchFamily="2" charset="-78"/>
              </a:rPr>
              <a:t>ارزش </a:t>
            </a:r>
            <a:r>
              <a:rPr lang="fa-IR" sz="4000" dirty="0">
                <a:cs typeface="B Nazanin" panose="00000400000000000000" pitchFamily="2" charset="-78"/>
              </a:rPr>
              <a:t>کلینیکی </a:t>
            </a:r>
            <a:r>
              <a:rPr lang="prs-AF" sz="4000" dirty="0" smtClean="0">
                <a:cs typeface="B Nazanin" panose="00000400000000000000" pitchFamily="2" charset="-78"/>
              </a:rPr>
              <a:t>بیشتر</a:t>
            </a:r>
            <a:endParaRPr lang="en-US" sz="40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505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000" b="1" dirty="0" smtClean="0">
                <a:cs typeface="B Nazanin" panose="00000400000000000000" pitchFamily="2" charset="-78"/>
              </a:rPr>
              <a:t>تأثیرات متقابل دواها بالای محل مشابه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29301"/>
            <a:ext cx="12192000" cy="3747662"/>
          </a:xfrm>
        </p:spPr>
        <p:txBody>
          <a:bodyPr>
            <a:noAutofit/>
          </a:bodyPr>
          <a:lstStyle/>
          <a:p>
            <a:pPr algn="r" rtl="1"/>
            <a:r>
              <a:rPr lang="fa-IR" sz="4000" dirty="0" smtClean="0">
                <a:cs typeface="B Nazanin" panose="00000400000000000000" pitchFamily="2" charset="-78"/>
              </a:rPr>
              <a:t>اکثراً </a:t>
            </a:r>
            <a:r>
              <a:rPr lang="fa-IR" sz="4000" dirty="0">
                <a:cs typeface="B Nazanin" panose="00000400000000000000" pitchFamily="2" charset="-78"/>
              </a:rPr>
              <a:t>نهی کننده </a:t>
            </a:r>
            <a:r>
              <a:rPr lang="fa-IR" sz="4000" dirty="0" smtClean="0">
                <a:cs typeface="B Nazanin" panose="00000400000000000000" pitchFamily="2" charset="-78"/>
              </a:rPr>
              <a:t>است</a:t>
            </a:r>
            <a:endParaRPr lang="prs-AF" sz="40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4000" dirty="0" smtClean="0">
                <a:cs typeface="B Nazanin" panose="00000400000000000000" pitchFamily="2" charset="-78"/>
              </a:rPr>
              <a:t> </a:t>
            </a:r>
            <a:r>
              <a:rPr lang="prs-AF" sz="4000" dirty="0" smtClean="0">
                <a:cs typeface="B Nazanin" panose="00000400000000000000" pitchFamily="2" charset="-78"/>
              </a:rPr>
              <a:t>می‌تواند مضر و یا مفید باشد</a:t>
            </a:r>
            <a:r>
              <a:rPr lang="fa-IR" sz="4000" dirty="0">
                <a:cs typeface="B Nazanin" panose="00000400000000000000" pitchFamily="2" charset="-78"/>
              </a:rPr>
              <a:t> مثلاً </a:t>
            </a:r>
            <a:endParaRPr lang="prs-AF" sz="40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4000" dirty="0" smtClean="0">
                <a:cs typeface="B Nazanin" panose="00000400000000000000" pitchFamily="2" charset="-78"/>
              </a:rPr>
              <a:t>تأثیر متقابل</a:t>
            </a:r>
            <a:r>
              <a:rPr lang="prs-AF" sz="4000" dirty="0">
                <a:cs typeface="B Nazanin" panose="00000400000000000000" pitchFamily="2" charset="-78"/>
              </a:rPr>
              <a:t> </a:t>
            </a:r>
            <a:r>
              <a:rPr lang="prs-AF" sz="4000" dirty="0" smtClean="0">
                <a:cs typeface="B Nazanin" panose="00000400000000000000" pitchFamily="2" charset="-78"/>
              </a:rPr>
              <a:t>میان </a:t>
            </a:r>
            <a:r>
              <a:rPr lang="fa-IR" sz="4000" dirty="0" smtClean="0">
                <a:cs typeface="B Nazanin" panose="00000400000000000000" pitchFamily="2" charset="-78"/>
              </a:rPr>
              <a:t>بیتابلاکر </a:t>
            </a:r>
            <a:r>
              <a:rPr lang="fa-IR" sz="4000" dirty="0">
                <a:cs typeface="B Nazanin" panose="00000400000000000000" pitchFamily="2" charset="-78"/>
              </a:rPr>
              <a:t>با سالبوتامول </a:t>
            </a:r>
            <a:r>
              <a:rPr lang="prs-AF" sz="4000" dirty="0" smtClean="0">
                <a:cs typeface="B Nazanin" panose="00000400000000000000" pitchFamily="2" charset="-78"/>
              </a:rPr>
              <a:t>(مضر)</a:t>
            </a:r>
          </a:p>
          <a:p>
            <a:pPr algn="r" rtl="1"/>
            <a:r>
              <a:rPr lang="prs-AF" sz="4000" dirty="0" smtClean="0">
                <a:cs typeface="B Nazanin" panose="00000400000000000000" pitchFamily="2" charset="-78"/>
              </a:rPr>
              <a:t> </a:t>
            </a:r>
            <a:r>
              <a:rPr lang="fa-IR" sz="4000" dirty="0" smtClean="0">
                <a:cs typeface="B Nazanin" panose="00000400000000000000" pitchFamily="2" charset="-78"/>
              </a:rPr>
              <a:t>نالوگزان </a:t>
            </a:r>
            <a:r>
              <a:rPr lang="fa-IR" sz="4000" dirty="0">
                <a:cs typeface="B Nazanin" panose="00000400000000000000" pitchFamily="2" charset="-78"/>
              </a:rPr>
              <a:t>و مورفین </a:t>
            </a:r>
            <a:r>
              <a:rPr lang="prs-AF" sz="4000" dirty="0" smtClean="0">
                <a:cs typeface="B Nazanin" panose="00000400000000000000" pitchFamily="2" charset="-78"/>
              </a:rPr>
              <a:t> (مفید)</a:t>
            </a:r>
            <a:r>
              <a:rPr lang="fa-IR" sz="4000" dirty="0" smtClean="0">
                <a:cs typeface="B Nazanin" panose="00000400000000000000" pitchFamily="2" charset="-78"/>
              </a:rPr>
              <a:t> </a:t>
            </a:r>
            <a:endParaRPr lang="en-US" sz="40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7628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30" y="300250"/>
            <a:ext cx="11791666" cy="1282889"/>
          </a:xfrm>
        </p:spPr>
        <p:txBody>
          <a:bodyPr>
            <a:normAutofit/>
          </a:bodyPr>
          <a:lstStyle/>
          <a:p>
            <a:pPr algn="ctr"/>
            <a:r>
              <a:rPr lang="fa-IR" sz="4000" b="1" dirty="0" smtClean="0">
                <a:cs typeface="B Nazanin" panose="00000400000000000000" pitchFamily="2" charset="-78"/>
              </a:rPr>
              <a:t>تأثیرات متقابل</a:t>
            </a:r>
            <a:r>
              <a:rPr lang="prs-AF" sz="4000" b="1" dirty="0" smtClean="0">
                <a:cs typeface="B Nazanin" panose="00000400000000000000" pitchFamily="2" charset="-78"/>
              </a:rPr>
              <a:t> دوایی ناشی از عمل کرد در ساحات مختلف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99359"/>
            <a:ext cx="12192000" cy="3677603"/>
          </a:xfrm>
        </p:spPr>
        <p:txBody>
          <a:bodyPr>
            <a:noAutofit/>
          </a:bodyPr>
          <a:lstStyle/>
          <a:p>
            <a:pPr algn="r" rtl="1"/>
            <a:r>
              <a:rPr lang="fa-IR" sz="4000" dirty="0" smtClean="0">
                <a:cs typeface="B Nazanin" panose="00000400000000000000" pitchFamily="2" charset="-78"/>
              </a:rPr>
              <a:t>ممکن </a:t>
            </a:r>
            <a:r>
              <a:rPr lang="fa-IR" sz="4000" dirty="0">
                <a:cs typeface="B Nazanin" panose="00000400000000000000" pitchFamily="2" charset="-78"/>
              </a:rPr>
              <a:t>تقویت کننده و نهی کننده </a:t>
            </a:r>
            <a:r>
              <a:rPr lang="fa-IR" sz="4000" dirty="0" smtClean="0">
                <a:cs typeface="B Nazanin" panose="00000400000000000000" pitchFamily="2" charset="-78"/>
              </a:rPr>
              <a:t>باشد</a:t>
            </a:r>
            <a:r>
              <a:rPr lang="prs-AF" sz="4000" dirty="0" smtClean="0">
                <a:cs typeface="B Nazanin" panose="00000400000000000000" pitchFamily="2" charset="-78"/>
              </a:rPr>
              <a:t> بطور مثال</a:t>
            </a:r>
          </a:p>
          <a:p>
            <a:pPr algn="r" rtl="1"/>
            <a:r>
              <a:rPr lang="fa-IR" sz="4000" dirty="0" smtClean="0">
                <a:cs typeface="B Nazanin" panose="00000400000000000000" pitchFamily="2" charset="-78"/>
              </a:rPr>
              <a:t> </a:t>
            </a:r>
            <a:r>
              <a:rPr lang="fa-IR" sz="4000" dirty="0">
                <a:cs typeface="B Nazanin" panose="00000400000000000000" pitchFamily="2" charset="-78"/>
              </a:rPr>
              <a:t>تأثیر متقابل میان مورفین و دیازیپم </a:t>
            </a:r>
            <a:r>
              <a:rPr lang="prs-AF" sz="4000" dirty="0" smtClean="0">
                <a:cs typeface="B Nazanin" panose="00000400000000000000" pitchFamily="2" charset="-78"/>
              </a:rPr>
              <a:t>یا الکول  با دیازیپم و یا باربیتورات</a:t>
            </a:r>
          </a:p>
          <a:p>
            <a:pPr algn="r" rtl="1"/>
            <a:r>
              <a:rPr lang="fa-IR" sz="4000" dirty="0" smtClean="0">
                <a:cs typeface="B Nazanin" panose="00000400000000000000" pitchFamily="2" charset="-78"/>
              </a:rPr>
              <a:t>تطبیق </a:t>
            </a:r>
            <a:r>
              <a:rPr lang="fa-IR" sz="4000" dirty="0">
                <a:cs typeface="B Nazanin" panose="00000400000000000000" pitchFamily="2" charset="-78"/>
              </a:rPr>
              <a:t>فورسیماید همراه با ادویه ضد التهابی غیر </a:t>
            </a:r>
            <a:r>
              <a:rPr lang="fa-IR" sz="4000" dirty="0" smtClean="0">
                <a:cs typeface="B Nazanin" panose="00000400000000000000" pitchFamily="2" charset="-78"/>
              </a:rPr>
              <a:t>ستیروییدی</a:t>
            </a:r>
            <a:endParaRPr lang="prs-AF" sz="4000" dirty="0" smtClean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8258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2768</TotalTime>
  <Words>1183</Words>
  <Application>Microsoft Office PowerPoint</Application>
  <PresentationFormat>Widescreen</PresentationFormat>
  <Paragraphs>158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B Nazanin</vt:lpstr>
      <vt:lpstr>Calibri</vt:lpstr>
      <vt:lpstr>Calibri Light</vt:lpstr>
      <vt:lpstr>Times New Roman</vt:lpstr>
      <vt:lpstr>Wingdings</vt:lpstr>
      <vt:lpstr>Office Theme</vt:lpstr>
      <vt:lpstr>تاثیرات متقابل دوایی</vt:lpstr>
      <vt:lpstr>تعریف تاثیرات متقابل دوایی </vt:lpstr>
      <vt:lpstr>افرادیکه بیشتر به خطر تاثیرات متقابل دوایی معروض اند</vt:lpstr>
      <vt:lpstr>انواع تأثیرات متقابل دوایی</vt:lpstr>
      <vt:lpstr>تأثیرات متقابل در خارج از عضویت</vt:lpstr>
      <vt:lpstr>تأثیرات متقابل دوایی در داخل عضویت</vt:lpstr>
      <vt:lpstr>تأثیرات متقابل فارمکودینامیک</vt:lpstr>
      <vt:lpstr>تأثیرات متقابل دواها بالای محل مشابه</vt:lpstr>
      <vt:lpstr>تأثیرات متقابل دوایی ناشی از عمل کرد در ساحات مختلف</vt:lpstr>
      <vt:lpstr>نتایج تأثیرات متقابل دوا با دوا یا سایر مواد</vt:lpstr>
      <vt:lpstr>ادامه...</vt:lpstr>
      <vt:lpstr>تاثیرات متقابل دوا با غذا</vt:lpstr>
      <vt:lpstr>ترکیبات دوایی دوز ثابت (Fixed dose drug combinations)</vt:lpstr>
      <vt:lpstr>ادامه...</vt:lpstr>
      <vt:lpstr>خصوصیات فورمولیشن های ترکیبی ادویه      </vt:lpstr>
      <vt:lpstr>ادامه...</vt:lpstr>
      <vt:lpstr>ادامه...</vt:lpstr>
      <vt:lpstr>مزایای ادویه ترکیبی </vt:lpstr>
      <vt:lpstr>نقایص ادویه ترکیبی</vt:lpstr>
      <vt:lpstr>ادامه...</vt:lpstr>
      <vt:lpstr>PowerPoint Presentation</vt:lpstr>
      <vt:lpstr>PowerPoint Presentation</vt:lpstr>
      <vt:lpstr>نتایج محصولات ترکیبی نامعقول ادویه</vt:lpstr>
      <vt:lpstr>مثال های تأثیرات ناگوار ناشی از محصولات ترکیبی نا معقول  </vt:lpstr>
      <vt:lpstr>Free-drug Combination Regimen</vt:lpstr>
      <vt:lpstr>خلاصه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Barin</dc:creator>
  <cp:lastModifiedBy>M Barin</cp:lastModifiedBy>
  <cp:revision>183</cp:revision>
  <dcterms:created xsi:type="dcterms:W3CDTF">2023-08-01T05:12:47Z</dcterms:created>
  <dcterms:modified xsi:type="dcterms:W3CDTF">2023-08-24T04:35:07Z</dcterms:modified>
</cp:coreProperties>
</file>