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</p:sldMasterIdLst>
  <p:notesMasterIdLst>
    <p:notesMasterId r:id="rId37"/>
  </p:notesMasterIdLst>
  <p:sldIdLst>
    <p:sldId id="256" r:id="rId4"/>
    <p:sldId id="277" r:id="rId5"/>
    <p:sldId id="257" r:id="rId6"/>
    <p:sldId id="259" r:id="rId7"/>
    <p:sldId id="261" r:id="rId8"/>
    <p:sldId id="260" r:id="rId9"/>
    <p:sldId id="289" r:id="rId10"/>
    <p:sldId id="321" r:id="rId11"/>
    <p:sldId id="262" r:id="rId12"/>
    <p:sldId id="319" r:id="rId13"/>
    <p:sldId id="326" r:id="rId14"/>
    <p:sldId id="263" r:id="rId15"/>
    <p:sldId id="327" r:id="rId16"/>
    <p:sldId id="323" r:id="rId17"/>
    <p:sldId id="268" r:id="rId18"/>
    <p:sldId id="324" r:id="rId19"/>
    <p:sldId id="298" r:id="rId20"/>
    <p:sldId id="328" r:id="rId21"/>
    <p:sldId id="269" r:id="rId22"/>
    <p:sldId id="270" r:id="rId23"/>
    <p:sldId id="299" r:id="rId24"/>
    <p:sldId id="302" r:id="rId25"/>
    <p:sldId id="303" r:id="rId26"/>
    <p:sldId id="304" r:id="rId27"/>
    <p:sldId id="305" r:id="rId28"/>
    <p:sldId id="329" r:id="rId29"/>
    <p:sldId id="325" r:id="rId30"/>
    <p:sldId id="330" r:id="rId31"/>
    <p:sldId id="331" r:id="rId32"/>
    <p:sldId id="332" r:id="rId33"/>
    <p:sldId id="334" r:id="rId34"/>
    <p:sldId id="316" r:id="rId35"/>
    <p:sldId id="31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shad Ahmad" initials="EA" lastIdx="1" clrIdx="0">
    <p:extLst>
      <p:ext uri="{19B8F6BF-5375-455C-9EA6-DF929625EA0E}">
        <p15:presenceInfo xmlns:p15="http://schemas.microsoft.com/office/powerpoint/2012/main" userId="b28003c9fc0ccf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85900" autoAdjust="0"/>
  </p:normalViewPr>
  <p:slideViewPr>
    <p:cSldViewPr snapToGrid="0">
      <p:cViewPr varScale="1">
        <p:scale>
          <a:sx n="62" d="100"/>
          <a:sy n="62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216A0-0ECF-4517-9C9A-D34204AC961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3054BF5-17EE-4282-9207-036FF62B1846}">
      <dgm:prSet phldrT="[Text]" custT="1"/>
      <dgm:spPr/>
      <dgm:t>
        <a:bodyPr/>
        <a:lstStyle/>
        <a:p>
          <a:r>
            <a:rPr lang="ar-SA" sz="4000" b="1" dirty="0">
              <a:cs typeface="2  Nazanin" panose="00000400000000000000" pitchFamily="2" charset="-78"/>
            </a:rPr>
            <a:t>انواع منابع معلومات </a:t>
          </a:r>
          <a:r>
            <a:rPr lang="prs-AF" sz="4000" b="1" dirty="0">
              <a:cs typeface="2  Nazanin" panose="00000400000000000000" pitchFamily="2" charset="-78"/>
            </a:rPr>
            <a:t>دوایی</a:t>
          </a:r>
          <a:endParaRPr lang="en-US" sz="4000" b="1" dirty="0">
            <a:cs typeface="2  Nazanin" panose="00000400000000000000" pitchFamily="2" charset="-78"/>
          </a:endParaRPr>
        </a:p>
      </dgm:t>
    </dgm:pt>
    <dgm:pt modelId="{66463C0D-0897-4864-BEC4-54802C3F5EFF}" type="parTrans" cxnId="{92BEC5E8-23FE-4DCB-A3E0-3E8E2AB7A78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6B869C-8733-4890-A5FA-EC329933651D}" type="sibTrans" cxnId="{92BEC5E8-23FE-4DCB-A3E0-3E8E2AB7A78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9331D0-2A82-4DC9-ABA4-A9F37DAC6548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0DE102F7-9839-4FAF-B203-FFA5C05394AB}" type="parTrans" cxnId="{D5DAE27C-0F8A-4C18-92A0-6BAC522A6E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1785E1-D218-4535-9C2C-06144613B47D}" type="sibTrans" cxnId="{D5DAE27C-0F8A-4C18-92A0-6BAC522A6E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62B291-6546-4958-AEF9-E3F28CCABC5B}">
      <dgm:prSet phldrT="[Text]"/>
      <dgm:spPr/>
      <dgm:t>
        <a:bodyPr/>
        <a:lstStyle/>
        <a:p>
          <a:endParaRPr lang="en-US" dirty="0"/>
        </a:p>
      </dgm:t>
    </dgm:pt>
    <dgm:pt modelId="{9E128917-BE5E-4595-BEFA-07AB07BD0963}" type="parTrans" cxnId="{04A1C097-B35F-4DC8-BB7F-889BC7D751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32FEE0-C24A-4323-A86F-FBB977C98C27}" type="sibTrans" cxnId="{04A1C097-B35F-4DC8-BB7F-889BC7D751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C10156-AA9A-44A0-B6A9-951F730C8104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FF4218A6-6D6D-4582-8A08-312E641942FA}" type="parTrans" cxnId="{8BD94755-47F8-455B-A16B-BC925C574DBC}">
      <dgm:prSet/>
      <dgm:spPr/>
      <dgm:t>
        <a:bodyPr/>
        <a:lstStyle/>
        <a:p>
          <a:endParaRPr lang="en-US"/>
        </a:p>
      </dgm:t>
    </dgm:pt>
    <dgm:pt modelId="{EE1766A3-0588-430E-A945-6C5CF9DF2DD1}" type="sibTrans" cxnId="{8BD94755-47F8-455B-A16B-BC925C574DBC}">
      <dgm:prSet/>
      <dgm:spPr/>
      <dgm:t>
        <a:bodyPr/>
        <a:lstStyle/>
        <a:p>
          <a:endParaRPr lang="en-US"/>
        </a:p>
      </dgm:t>
    </dgm:pt>
    <dgm:pt modelId="{1F11E6F1-87F8-477D-8B53-5876339CAD3E}">
      <dgm:prSet/>
      <dgm:spPr/>
      <dgm:t>
        <a:bodyPr/>
        <a:lstStyle/>
        <a:p>
          <a:endParaRPr lang="en-US" dirty="0">
            <a:cs typeface="B Nazanin" panose="00000400000000000000" pitchFamily="2" charset="-78"/>
          </a:endParaRPr>
        </a:p>
      </dgm:t>
    </dgm:pt>
    <dgm:pt modelId="{017D219C-12C0-47D7-B7F2-63A557655F3B}" type="parTrans" cxnId="{98DB5074-A124-4A22-B6C3-1B88AA782266}">
      <dgm:prSet/>
      <dgm:spPr/>
      <dgm:t>
        <a:bodyPr/>
        <a:lstStyle/>
        <a:p>
          <a:endParaRPr lang="en-US"/>
        </a:p>
      </dgm:t>
    </dgm:pt>
    <dgm:pt modelId="{03CF72F5-C2F0-4DEC-B808-E3992F5ECC7F}" type="sibTrans" cxnId="{98DB5074-A124-4A22-B6C3-1B88AA782266}">
      <dgm:prSet/>
      <dgm:spPr/>
      <dgm:t>
        <a:bodyPr/>
        <a:lstStyle/>
        <a:p>
          <a:endParaRPr lang="en-US"/>
        </a:p>
      </dgm:t>
    </dgm:pt>
    <dgm:pt modelId="{E3055BB4-E4CE-4625-BB35-E5027E72F90D}">
      <dgm:prSet phldrT="[Text]"/>
      <dgm:spPr/>
      <dgm:t>
        <a:bodyPr/>
        <a:lstStyle/>
        <a:p>
          <a:endParaRPr lang="en-US" dirty="0"/>
        </a:p>
      </dgm:t>
    </dgm:pt>
    <dgm:pt modelId="{EB75A3F6-2358-4F49-BF5C-1D67CC4C3111}" type="parTrans" cxnId="{007738B1-04A8-4108-B1A5-063EB4171F31}">
      <dgm:prSet/>
      <dgm:spPr/>
      <dgm:t>
        <a:bodyPr/>
        <a:lstStyle/>
        <a:p>
          <a:endParaRPr lang="en-US"/>
        </a:p>
      </dgm:t>
    </dgm:pt>
    <dgm:pt modelId="{E535253D-DD69-4C61-A55D-D8B7DCAC44FA}" type="sibTrans" cxnId="{007738B1-04A8-4108-B1A5-063EB4171F31}">
      <dgm:prSet/>
      <dgm:spPr/>
      <dgm:t>
        <a:bodyPr/>
        <a:lstStyle/>
        <a:p>
          <a:endParaRPr lang="en-US"/>
        </a:p>
      </dgm:t>
    </dgm:pt>
    <dgm:pt modelId="{738547DE-AC1E-468B-81B6-54B58141DAC2}">
      <dgm:prSet phldrT="[Text]"/>
      <dgm:spPr/>
      <dgm:t>
        <a:bodyPr/>
        <a:lstStyle/>
        <a:p>
          <a:endParaRPr lang="en-US" dirty="0"/>
        </a:p>
      </dgm:t>
    </dgm:pt>
    <dgm:pt modelId="{D2C7F540-C629-4D59-9BAE-2177B75ECDCC}" type="parTrans" cxnId="{C78F206F-DE54-416B-9A65-57E3673BB4D0}">
      <dgm:prSet/>
      <dgm:spPr/>
      <dgm:t>
        <a:bodyPr/>
        <a:lstStyle/>
        <a:p>
          <a:endParaRPr lang="en-US"/>
        </a:p>
      </dgm:t>
    </dgm:pt>
    <dgm:pt modelId="{6112A199-D10B-4979-BD79-B314A49469A9}" type="sibTrans" cxnId="{C78F206F-DE54-416B-9A65-57E3673BB4D0}">
      <dgm:prSet/>
      <dgm:spPr/>
      <dgm:t>
        <a:bodyPr/>
        <a:lstStyle/>
        <a:p>
          <a:endParaRPr lang="en-US"/>
        </a:p>
      </dgm:t>
    </dgm:pt>
    <dgm:pt modelId="{397AE5DD-CCCE-4713-A1D5-2D96AE0567FC}" type="pres">
      <dgm:prSet presAssocID="{286216A0-0ECF-4517-9C9A-D34204AC96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8C7028-5F60-4447-8A33-EF979BB50FB4}" type="pres">
      <dgm:prSet presAssocID="{F3054BF5-17EE-4282-9207-036FF62B1846}" presName="hierRoot1" presStyleCnt="0">
        <dgm:presLayoutVars>
          <dgm:hierBranch val="init"/>
        </dgm:presLayoutVars>
      </dgm:prSet>
      <dgm:spPr/>
    </dgm:pt>
    <dgm:pt modelId="{FB07D5C1-437A-4CB0-A83E-88FED45847EF}" type="pres">
      <dgm:prSet presAssocID="{F3054BF5-17EE-4282-9207-036FF62B1846}" presName="rootComposite1" presStyleCnt="0"/>
      <dgm:spPr/>
    </dgm:pt>
    <dgm:pt modelId="{A5666735-93F0-4FB6-A53C-2A72ED545FBB}" type="pres">
      <dgm:prSet presAssocID="{F3054BF5-17EE-4282-9207-036FF62B1846}" presName="rootText1" presStyleLbl="node0" presStyleIdx="0" presStyleCnt="1" custScaleX="338577" custLinFactY="-97282" custLinFactNeighborX="-1028" custLinFactNeighborY="-100000">
        <dgm:presLayoutVars>
          <dgm:chPref val="3"/>
        </dgm:presLayoutVars>
      </dgm:prSet>
      <dgm:spPr/>
    </dgm:pt>
    <dgm:pt modelId="{28E4845F-47FD-4595-BB78-DCF8AADD45DC}" type="pres">
      <dgm:prSet presAssocID="{F3054BF5-17EE-4282-9207-036FF62B1846}" presName="rootConnector1" presStyleLbl="node1" presStyleIdx="0" presStyleCnt="0"/>
      <dgm:spPr/>
    </dgm:pt>
    <dgm:pt modelId="{567C945B-5E5C-4DBC-91DA-C43B3898C0A7}" type="pres">
      <dgm:prSet presAssocID="{F3054BF5-17EE-4282-9207-036FF62B1846}" presName="hierChild2" presStyleCnt="0"/>
      <dgm:spPr/>
    </dgm:pt>
    <dgm:pt modelId="{817A59AD-1FB1-46D7-95AB-12641722A6FF}" type="pres">
      <dgm:prSet presAssocID="{0DE102F7-9839-4FAF-B203-FFA5C05394AB}" presName="Name37" presStyleLbl="parChTrans1D2" presStyleIdx="0" presStyleCnt="6"/>
      <dgm:spPr/>
    </dgm:pt>
    <dgm:pt modelId="{58B80877-6793-44DA-9949-B9409A4BB87F}" type="pres">
      <dgm:prSet presAssocID="{529331D0-2A82-4DC9-ABA4-A9F37DAC6548}" presName="hierRoot2" presStyleCnt="0">
        <dgm:presLayoutVars>
          <dgm:hierBranch val="init"/>
        </dgm:presLayoutVars>
      </dgm:prSet>
      <dgm:spPr/>
    </dgm:pt>
    <dgm:pt modelId="{E50F5E45-9B28-42EF-B639-AA98BB9E3A6F}" type="pres">
      <dgm:prSet presAssocID="{529331D0-2A82-4DC9-ABA4-A9F37DAC6548}" presName="rootComposite" presStyleCnt="0"/>
      <dgm:spPr/>
    </dgm:pt>
    <dgm:pt modelId="{AF049A63-B609-4421-BF28-50CE6A31244A}" type="pres">
      <dgm:prSet presAssocID="{529331D0-2A82-4DC9-ABA4-A9F37DAC6548}" presName="rootText" presStyleLbl="node2" presStyleIdx="0" presStyleCnt="6" custScaleX="50370">
        <dgm:presLayoutVars>
          <dgm:chPref val="3"/>
        </dgm:presLayoutVars>
      </dgm:prSet>
      <dgm:spPr/>
    </dgm:pt>
    <dgm:pt modelId="{50CD343E-5F74-40A6-BB3A-34B903C55A54}" type="pres">
      <dgm:prSet presAssocID="{529331D0-2A82-4DC9-ABA4-A9F37DAC6548}" presName="rootConnector" presStyleLbl="node2" presStyleIdx="0" presStyleCnt="6"/>
      <dgm:spPr/>
    </dgm:pt>
    <dgm:pt modelId="{201C026F-E325-4755-96CB-1BE101EA3671}" type="pres">
      <dgm:prSet presAssocID="{529331D0-2A82-4DC9-ABA4-A9F37DAC6548}" presName="hierChild4" presStyleCnt="0"/>
      <dgm:spPr/>
    </dgm:pt>
    <dgm:pt modelId="{1579D3C7-4159-4ECA-B454-5980F7CEFCF7}" type="pres">
      <dgm:prSet presAssocID="{529331D0-2A82-4DC9-ABA4-A9F37DAC6548}" presName="hierChild5" presStyleCnt="0"/>
      <dgm:spPr/>
    </dgm:pt>
    <dgm:pt modelId="{9B0432B6-E68D-4DF1-ACD6-684898BD83D5}" type="pres">
      <dgm:prSet presAssocID="{017D219C-12C0-47D7-B7F2-63A557655F3B}" presName="Name37" presStyleLbl="parChTrans1D2" presStyleIdx="1" presStyleCnt="6"/>
      <dgm:spPr/>
    </dgm:pt>
    <dgm:pt modelId="{844CF6F5-44A0-4B2B-A6EE-295B4B2416EB}" type="pres">
      <dgm:prSet presAssocID="{1F11E6F1-87F8-477D-8B53-5876339CAD3E}" presName="hierRoot2" presStyleCnt="0">
        <dgm:presLayoutVars>
          <dgm:hierBranch val="init"/>
        </dgm:presLayoutVars>
      </dgm:prSet>
      <dgm:spPr/>
    </dgm:pt>
    <dgm:pt modelId="{B4095FDA-13BE-4C31-A9EA-1D8B2ED300EC}" type="pres">
      <dgm:prSet presAssocID="{1F11E6F1-87F8-477D-8B53-5876339CAD3E}" presName="rootComposite" presStyleCnt="0"/>
      <dgm:spPr/>
    </dgm:pt>
    <dgm:pt modelId="{70ED4C18-0CBD-4089-AAAA-01127DCD5CEE}" type="pres">
      <dgm:prSet presAssocID="{1F11E6F1-87F8-477D-8B53-5876339CAD3E}" presName="rootText" presStyleLbl="node2" presStyleIdx="1" presStyleCnt="6">
        <dgm:presLayoutVars>
          <dgm:chPref val="3"/>
        </dgm:presLayoutVars>
      </dgm:prSet>
      <dgm:spPr/>
    </dgm:pt>
    <dgm:pt modelId="{28F19046-5F70-46BA-9C05-1A94A92849BD}" type="pres">
      <dgm:prSet presAssocID="{1F11E6F1-87F8-477D-8B53-5876339CAD3E}" presName="rootConnector" presStyleLbl="node2" presStyleIdx="1" presStyleCnt="6"/>
      <dgm:spPr/>
    </dgm:pt>
    <dgm:pt modelId="{9F424ED5-ACDA-4511-952B-FF9E3DD07018}" type="pres">
      <dgm:prSet presAssocID="{1F11E6F1-87F8-477D-8B53-5876339CAD3E}" presName="hierChild4" presStyleCnt="0"/>
      <dgm:spPr/>
    </dgm:pt>
    <dgm:pt modelId="{73EF054A-A2DA-422A-9ED3-65EB035452BA}" type="pres">
      <dgm:prSet presAssocID="{1F11E6F1-87F8-477D-8B53-5876339CAD3E}" presName="hierChild5" presStyleCnt="0"/>
      <dgm:spPr/>
    </dgm:pt>
    <dgm:pt modelId="{93A1C3F5-A52C-4125-8078-E9B524BF8348}" type="pres">
      <dgm:prSet presAssocID="{FF4218A6-6D6D-4582-8A08-312E641942FA}" presName="Name37" presStyleLbl="parChTrans1D2" presStyleIdx="2" presStyleCnt="6"/>
      <dgm:spPr/>
    </dgm:pt>
    <dgm:pt modelId="{3D38F56A-CF12-4B2B-98DD-7B6BF2828A27}" type="pres">
      <dgm:prSet presAssocID="{85C10156-AA9A-44A0-B6A9-951F730C8104}" presName="hierRoot2" presStyleCnt="0">
        <dgm:presLayoutVars>
          <dgm:hierBranch val="init"/>
        </dgm:presLayoutVars>
      </dgm:prSet>
      <dgm:spPr/>
    </dgm:pt>
    <dgm:pt modelId="{C0D88676-35E7-40F4-B63C-803B81B0669D}" type="pres">
      <dgm:prSet presAssocID="{85C10156-AA9A-44A0-B6A9-951F730C8104}" presName="rootComposite" presStyleCnt="0"/>
      <dgm:spPr/>
    </dgm:pt>
    <dgm:pt modelId="{6C294E89-C2E1-4EFF-A255-4A7BF6A4D979}" type="pres">
      <dgm:prSet presAssocID="{85C10156-AA9A-44A0-B6A9-951F730C8104}" presName="rootText" presStyleLbl="node2" presStyleIdx="2" presStyleCnt="6">
        <dgm:presLayoutVars>
          <dgm:chPref val="3"/>
        </dgm:presLayoutVars>
      </dgm:prSet>
      <dgm:spPr/>
    </dgm:pt>
    <dgm:pt modelId="{2085E070-FD56-45E5-986F-018CBDBEE55C}" type="pres">
      <dgm:prSet presAssocID="{85C10156-AA9A-44A0-B6A9-951F730C8104}" presName="rootConnector" presStyleLbl="node2" presStyleIdx="2" presStyleCnt="6"/>
      <dgm:spPr/>
    </dgm:pt>
    <dgm:pt modelId="{D46A0023-C227-4C0F-A02E-44FF0CAF5BDB}" type="pres">
      <dgm:prSet presAssocID="{85C10156-AA9A-44A0-B6A9-951F730C8104}" presName="hierChild4" presStyleCnt="0"/>
      <dgm:spPr/>
    </dgm:pt>
    <dgm:pt modelId="{F5D7CD2A-0113-460F-A64D-7795316DDB89}" type="pres">
      <dgm:prSet presAssocID="{85C10156-AA9A-44A0-B6A9-951F730C8104}" presName="hierChild5" presStyleCnt="0"/>
      <dgm:spPr/>
    </dgm:pt>
    <dgm:pt modelId="{3260AAC0-F433-4BA4-9645-7E650C0A6CA6}" type="pres">
      <dgm:prSet presAssocID="{EB75A3F6-2358-4F49-BF5C-1D67CC4C3111}" presName="Name37" presStyleLbl="parChTrans1D2" presStyleIdx="3" presStyleCnt="6"/>
      <dgm:spPr/>
    </dgm:pt>
    <dgm:pt modelId="{F2A9EDFB-D585-487B-8FA6-ECA7454387CE}" type="pres">
      <dgm:prSet presAssocID="{E3055BB4-E4CE-4625-BB35-E5027E72F90D}" presName="hierRoot2" presStyleCnt="0">
        <dgm:presLayoutVars>
          <dgm:hierBranch val="init"/>
        </dgm:presLayoutVars>
      </dgm:prSet>
      <dgm:spPr/>
    </dgm:pt>
    <dgm:pt modelId="{5D9292E2-F6D4-4240-8D7B-6BD1684F93DD}" type="pres">
      <dgm:prSet presAssocID="{E3055BB4-E4CE-4625-BB35-E5027E72F90D}" presName="rootComposite" presStyleCnt="0"/>
      <dgm:spPr/>
    </dgm:pt>
    <dgm:pt modelId="{7C9BA362-F0AA-49B6-8334-963255ECC8BC}" type="pres">
      <dgm:prSet presAssocID="{E3055BB4-E4CE-4625-BB35-E5027E72F90D}" presName="rootText" presStyleLbl="node2" presStyleIdx="3" presStyleCnt="6">
        <dgm:presLayoutVars>
          <dgm:chPref val="3"/>
        </dgm:presLayoutVars>
      </dgm:prSet>
      <dgm:spPr/>
    </dgm:pt>
    <dgm:pt modelId="{94AD9531-D5BD-4E75-9722-E38E9C4374D1}" type="pres">
      <dgm:prSet presAssocID="{E3055BB4-E4CE-4625-BB35-E5027E72F90D}" presName="rootConnector" presStyleLbl="node2" presStyleIdx="3" presStyleCnt="6"/>
      <dgm:spPr/>
    </dgm:pt>
    <dgm:pt modelId="{68368BDC-A7D2-490A-838E-67C80D7E75A7}" type="pres">
      <dgm:prSet presAssocID="{E3055BB4-E4CE-4625-BB35-E5027E72F90D}" presName="hierChild4" presStyleCnt="0"/>
      <dgm:spPr/>
    </dgm:pt>
    <dgm:pt modelId="{3C0BC0C2-5D4A-4D15-A03A-659CA92B5550}" type="pres">
      <dgm:prSet presAssocID="{E3055BB4-E4CE-4625-BB35-E5027E72F90D}" presName="hierChild5" presStyleCnt="0"/>
      <dgm:spPr/>
    </dgm:pt>
    <dgm:pt modelId="{EDF2AE14-3C56-4534-A47E-B8CE36866898}" type="pres">
      <dgm:prSet presAssocID="{D2C7F540-C629-4D59-9BAE-2177B75ECDCC}" presName="Name37" presStyleLbl="parChTrans1D2" presStyleIdx="4" presStyleCnt="6"/>
      <dgm:spPr/>
    </dgm:pt>
    <dgm:pt modelId="{B38A4118-5A01-4794-86F4-F68D82F3FA09}" type="pres">
      <dgm:prSet presAssocID="{738547DE-AC1E-468B-81B6-54B58141DAC2}" presName="hierRoot2" presStyleCnt="0">
        <dgm:presLayoutVars>
          <dgm:hierBranch val="init"/>
        </dgm:presLayoutVars>
      </dgm:prSet>
      <dgm:spPr/>
    </dgm:pt>
    <dgm:pt modelId="{B8B5FBDF-082F-4160-A366-B453C4BFF2B5}" type="pres">
      <dgm:prSet presAssocID="{738547DE-AC1E-468B-81B6-54B58141DAC2}" presName="rootComposite" presStyleCnt="0"/>
      <dgm:spPr/>
    </dgm:pt>
    <dgm:pt modelId="{151604DD-2142-4DCF-8A87-063BFBA0CC05}" type="pres">
      <dgm:prSet presAssocID="{738547DE-AC1E-468B-81B6-54B58141DAC2}" presName="rootText" presStyleLbl="node2" presStyleIdx="4" presStyleCnt="6">
        <dgm:presLayoutVars>
          <dgm:chPref val="3"/>
        </dgm:presLayoutVars>
      </dgm:prSet>
      <dgm:spPr/>
    </dgm:pt>
    <dgm:pt modelId="{BE7CC312-2531-4887-88BB-83A8393BFE36}" type="pres">
      <dgm:prSet presAssocID="{738547DE-AC1E-468B-81B6-54B58141DAC2}" presName="rootConnector" presStyleLbl="node2" presStyleIdx="4" presStyleCnt="6"/>
      <dgm:spPr/>
    </dgm:pt>
    <dgm:pt modelId="{BD04CCE5-B013-454A-ABEF-934F7DD5A9BE}" type="pres">
      <dgm:prSet presAssocID="{738547DE-AC1E-468B-81B6-54B58141DAC2}" presName="hierChild4" presStyleCnt="0"/>
      <dgm:spPr/>
    </dgm:pt>
    <dgm:pt modelId="{6B63F9CC-E534-45D7-B1F4-4C1E8865B0B5}" type="pres">
      <dgm:prSet presAssocID="{738547DE-AC1E-468B-81B6-54B58141DAC2}" presName="hierChild5" presStyleCnt="0"/>
      <dgm:spPr/>
    </dgm:pt>
    <dgm:pt modelId="{8ADE119C-00DB-4CD8-8052-EF7358594D56}" type="pres">
      <dgm:prSet presAssocID="{9E128917-BE5E-4595-BEFA-07AB07BD0963}" presName="Name37" presStyleLbl="parChTrans1D2" presStyleIdx="5" presStyleCnt="6"/>
      <dgm:spPr/>
    </dgm:pt>
    <dgm:pt modelId="{348DFDC7-475A-46DA-805E-93422C64BD15}" type="pres">
      <dgm:prSet presAssocID="{9962B291-6546-4958-AEF9-E3F28CCABC5B}" presName="hierRoot2" presStyleCnt="0">
        <dgm:presLayoutVars>
          <dgm:hierBranch val="init"/>
        </dgm:presLayoutVars>
      </dgm:prSet>
      <dgm:spPr/>
    </dgm:pt>
    <dgm:pt modelId="{EF1588E9-1977-46AE-B768-6D30FD4040B5}" type="pres">
      <dgm:prSet presAssocID="{9962B291-6546-4958-AEF9-E3F28CCABC5B}" presName="rootComposite" presStyleCnt="0"/>
      <dgm:spPr/>
    </dgm:pt>
    <dgm:pt modelId="{F0E7EB5A-2209-4639-A96A-E7BBB8BDBEBF}" type="pres">
      <dgm:prSet presAssocID="{9962B291-6546-4958-AEF9-E3F28CCABC5B}" presName="rootText" presStyleLbl="node2" presStyleIdx="5" presStyleCnt="6" custScaleX="59290">
        <dgm:presLayoutVars>
          <dgm:chPref val="3"/>
        </dgm:presLayoutVars>
      </dgm:prSet>
      <dgm:spPr/>
    </dgm:pt>
    <dgm:pt modelId="{BF37CEEE-158D-46B5-891F-C24EC85B2A80}" type="pres">
      <dgm:prSet presAssocID="{9962B291-6546-4958-AEF9-E3F28CCABC5B}" presName="rootConnector" presStyleLbl="node2" presStyleIdx="5" presStyleCnt="6"/>
      <dgm:spPr/>
    </dgm:pt>
    <dgm:pt modelId="{A9E1C5BB-F2F0-416B-859A-9D577FBD2918}" type="pres">
      <dgm:prSet presAssocID="{9962B291-6546-4958-AEF9-E3F28CCABC5B}" presName="hierChild4" presStyleCnt="0"/>
      <dgm:spPr/>
    </dgm:pt>
    <dgm:pt modelId="{3DA01F52-9F7B-4AB7-99BE-36B860231B07}" type="pres">
      <dgm:prSet presAssocID="{9962B291-6546-4958-AEF9-E3F28CCABC5B}" presName="hierChild5" presStyleCnt="0"/>
      <dgm:spPr/>
    </dgm:pt>
    <dgm:pt modelId="{9B277EE2-E158-4602-B32B-E082BEF7DDEB}" type="pres">
      <dgm:prSet presAssocID="{F3054BF5-17EE-4282-9207-036FF62B1846}" presName="hierChild3" presStyleCnt="0"/>
      <dgm:spPr/>
    </dgm:pt>
  </dgm:ptLst>
  <dgm:cxnLst>
    <dgm:cxn modelId="{B71C6401-4A63-4778-8FC9-C49CEA218F63}" type="presOf" srcId="{9962B291-6546-4958-AEF9-E3F28CCABC5B}" destId="{F0E7EB5A-2209-4639-A96A-E7BBB8BDBEBF}" srcOrd="0" destOrd="0" presId="urn:microsoft.com/office/officeart/2005/8/layout/orgChart1"/>
    <dgm:cxn modelId="{7F7B8404-F5E7-439D-9859-E363A410073F}" type="presOf" srcId="{E3055BB4-E4CE-4625-BB35-E5027E72F90D}" destId="{94AD9531-D5BD-4E75-9722-E38E9C4374D1}" srcOrd="1" destOrd="0" presId="urn:microsoft.com/office/officeart/2005/8/layout/orgChart1"/>
    <dgm:cxn modelId="{6D1F7330-9A09-478B-B156-208DF60EC48C}" type="presOf" srcId="{529331D0-2A82-4DC9-ABA4-A9F37DAC6548}" destId="{AF049A63-B609-4421-BF28-50CE6A31244A}" srcOrd="0" destOrd="0" presId="urn:microsoft.com/office/officeart/2005/8/layout/orgChart1"/>
    <dgm:cxn modelId="{9BC99E68-5861-4F51-8965-963D246A63B8}" type="presOf" srcId="{9962B291-6546-4958-AEF9-E3F28CCABC5B}" destId="{BF37CEEE-158D-46B5-891F-C24EC85B2A80}" srcOrd="1" destOrd="0" presId="urn:microsoft.com/office/officeart/2005/8/layout/orgChart1"/>
    <dgm:cxn modelId="{C78F206F-DE54-416B-9A65-57E3673BB4D0}" srcId="{F3054BF5-17EE-4282-9207-036FF62B1846}" destId="{738547DE-AC1E-468B-81B6-54B58141DAC2}" srcOrd="4" destOrd="0" parTransId="{D2C7F540-C629-4D59-9BAE-2177B75ECDCC}" sibTransId="{6112A199-D10B-4979-BD79-B314A49469A9}"/>
    <dgm:cxn modelId="{AD060C71-8027-4BB0-AD71-C0BF06217C01}" type="presOf" srcId="{F3054BF5-17EE-4282-9207-036FF62B1846}" destId="{A5666735-93F0-4FB6-A53C-2A72ED545FBB}" srcOrd="0" destOrd="0" presId="urn:microsoft.com/office/officeart/2005/8/layout/orgChart1"/>
    <dgm:cxn modelId="{98DB5074-A124-4A22-B6C3-1B88AA782266}" srcId="{F3054BF5-17EE-4282-9207-036FF62B1846}" destId="{1F11E6F1-87F8-477D-8B53-5876339CAD3E}" srcOrd="1" destOrd="0" parTransId="{017D219C-12C0-47D7-B7F2-63A557655F3B}" sibTransId="{03CF72F5-C2F0-4DEC-B808-E3992F5ECC7F}"/>
    <dgm:cxn modelId="{8BD94755-47F8-455B-A16B-BC925C574DBC}" srcId="{F3054BF5-17EE-4282-9207-036FF62B1846}" destId="{85C10156-AA9A-44A0-B6A9-951F730C8104}" srcOrd="2" destOrd="0" parTransId="{FF4218A6-6D6D-4582-8A08-312E641942FA}" sibTransId="{EE1766A3-0588-430E-A945-6C5CF9DF2DD1}"/>
    <dgm:cxn modelId="{319B3178-F52A-467D-B3F2-C3A2C2E382A9}" type="presOf" srcId="{F3054BF5-17EE-4282-9207-036FF62B1846}" destId="{28E4845F-47FD-4595-BB78-DCF8AADD45DC}" srcOrd="1" destOrd="0" presId="urn:microsoft.com/office/officeart/2005/8/layout/orgChart1"/>
    <dgm:cxn modelId="{D5DAE27C-0F8A-4C18-92A0-6BAC522A6E2C}" srcId="{F3054BF5-17EE-4282-9207-036FF62B1846}" destId="{529331D0-2A82-4DC9-ABA4-A9F37DAC6548}" srcOrd="0" destOrd="0" parTransId="{0DE102F7-9839-4FAF-B203-FFA5C05394AB}" sibTransId="{F41785E1-D218-4535-9C2C-06144613B47D}"/>
    <dgm:cxn modelId="{9E4CDC83-6271-4C63-BB28-E23B6FF7F469}" type="presOf" srcId="{FF4218A6-6D6D-4582-8A08-312E641942FA}" destId="{93A1C3F5-A52C-4125-8078-E9B524BF8348}" srcOrd="0" destOrd="0" presId="urn:microsoft.com/office/officeart/2005/8/layout/orgChart1"/>
    <dgm:cxn modelId="{CC6E1985-6205-4A08-BBE3-509ACF177A9A}" type="presOf" srcId="{1F11E6F1-87F8-477D-8B53-5876339CAD3E}" destId="{28F19046-5F70-46BA-9C05-1A94A92849BD}" srcOrd="1" destOrd="0" presId="urn:microsoft.com/office/officeart/2005/8/layout/orgChart1"/>
    <dgm:cxn modelId="{256DA986-1578-423B-9FAB-72FA576F740C}" type="presOf" srcId="{738547DE-AC1E-468B-81B6-54B58141DAC2}" destId="{BE7CC312-2531-4887-88BB-83A8393BFE36}" srcOrd="1" destOrd="0" presId="urn:microsoft.com/office/officeart/2005/8/layout/orgChart1"/>
    <dgm:cxn modelId="{784D0B8D-E465-42BF-AE31-2DED3E67C7D5}" type="presOf" srcId="{286216A0-0ECF-4517-9C9A-D34204AC9610}" destId="{397AE5DD-CCCE-4713-A1D5-2D96AE0567FC}" srcOrd="0" destOrd="0" presId="urn:microsoft.com/office/officeart/2005/8/layout/orgChart1"/>
    <dgm:cxn modelId="{6204CC8D-BEA4-42C8-9AF2-E27AD354D9ED}" type="presOf" srcId="{EB75A3F6-2358-4F49-BF5C-1D67CC4C3111}" destId="{3260AAC0-F433-4BA4-9645-7E650C0A6CA6}" srcOrd="0" destOrd="0" presId="urn:microsoft.com/office/officeart/2005/8/layout/orgChart1"/>
    <dgm:cxn modelId="{64F89594-7655-4163-996C-C6781A7F02C0}" type="presOf" srcId="{529331D0-2A82-4DC9-ABA4-A9F37DAC6548}" destId="{50CD343E-5F74-40A6-BB3A-34B903C55A54}" srcOrd="1" destOrd="0" presId="urn:microsoft.com/office/officeart/2005/8/layout/orgChart1"/>
    <dgm:cxn modelId="{81E18895-513E-4D1B-A557-E375A77DE466}" type="presOf" srcId="{1F11E6F1-87F8-477D-8B53-5876339CAD3E}" destId="{70ED4C18-0CBD-4089-AAAA-01127DCD5CEE}" srcOrd="0" destOrd="0" presId="urn:microsoft.com/office/officeart/2005/8/layout/orgChart1"/>
    <dgm:cxn modelId="{04A1C097-B35F-4DC8-BB7F-889BC7D7518E}" srcId="{F3054BF5-17EE-4282-9207-036FF62B1846}" destId="{9962B291-6546-4958-AEF9-E3F28CCABC5B}" srcOrd="5" destOrd="0" parTransId="{9E128917-BE5E-4595-BEFA-07AB07BD0963}" sibTransId="{B932FEE0-C24A-4323-A86F-FBB977C98C27}"/>
    <dgm:cxn modelId="{3D46279E-3A2E-4D60-A745-39CCAD423FDF}" type="presOf" srcId="{0DE102F7-9839-4FAF-B203-FFA5C05394AB}" destId="{817A59AD-1FB1-46D7-95AB-12641722A6FF}" srcOrd="0" destOrd="0" presId="urn:microsoft.com/office/officeart/2005/8/layout/orgChart1"/>
    <dgm:cxn modelId="{B61043A2-DCC0-4399-9E0D-24ACA78F4C51}" type="presOf" srcId="{E3055BB4-E4CE-4625-BB35-E5027E72F90D}" destId="{7C9BA362-F0AA-49B6-8334-963255ECC8BC}" srcOrd="0" destOrd="0" presId="urn:microsoft.com/office/officeart/2005/8/layout/orgChart1"/>
    <dgm:cxn modelId="{AB4F86A7-460A-43D2-A54C-1739A6CD933D}" type="presOf" srcId="{85C10156-AA9A-44A0-B6A9-951F730C8104}" destId="{6C294E89-C2E1-4EFF-A255-4A7BF6A4D979}" srcOrd="0" destOrd="0" presId="urn:microsoft.com/office/officeart/2005/8/layout/orgChart1"/>
    <dgm:cxn modelId="{3F0F92B0-280D-4D4F-9BF9-EAB343F205A0}" type="presOf" srcId="{9E128917-BE5E-4595-BEFA-07AB07BD0963}" destId="{8ADE119C-00DB-4CD8-8052-EF7358594D56}" srcOrd="0" destOrd="0" presId="urn:microsoft.com/office/officeart/2005/8/layout/orgChart1"/>
    <dgm:cxn modelId="{007738B1-04A8-4108-B1A5-063EB4171F31}" srcId="{F3054BF5-17EE-4282-9207-036FF62B1846}" destId="{E3055BB4-E4CE-4625-BB35-E5027E72F90D}" srcOrd="3" destOrd="0" parTransId="{EB75A3F6-2358-4F49-BF5C-1D67CC4C3111}" sibTransId="{E535253D-DD69-4C61-A55D-D8B7DCAC44FA}"/>
    <dgm:cxn modelId="{515685CD-B293-420A-90EA-5AD057CA84C4}" type="presOf" srcId="{85C10156-AA9A-44A0-B6A9-951F730C8104}" destId="{2085E070-FD56-45E5-986F-018CBDBEE55C}" srcOrd="1" destOrd="0" presId="urn:microsoft.com/office/officeart/2005/8/layout/orgChart1"/>
    <dgm:cxn modelId="{62C479D4-D7FA-4249-8799-6CCA47BC7772}" type="presOf" srcId="{D2C7F540-C629-4D59-9BAE-2177B75ECDCC}" destId="{EDF2AE14-3C56-4534-A47E-B8CE36866898}" srcOrd="0" destOrd="0" presId="urn:microsoft.com/office/officeart/2005/8/layout/orgChart1"/>
    <dgm:cxn modelId="{E785DEDF-B835-4371-951C-B50DA947D42C}" type="presOf" srcId="{017D219C-12C0-47D7-B7F2-63A557655F3B}" destId="{9B0432B6-E68D-4DF1-ACD6-684898BD83D5}" srcOrd="0" destOrd="0" presId="urn:microsoft.com/office/officeart/2005/8/layout/orgChart1"/>
    <dgm:cxn modelId="{92BEC5E8-23FE-4DCB-A3E0-3E8E2AB7A782}" srcId="{286216A0-0ECF-4517-9C9A-D34204AC9610}" destId="{F3054BF5-17EE-4282-9207-036FF62B1846}" srcOrd="0" destOrd="0" parTransId="{66463C0D-0897-4864-BEC4-54802C3F5EFF}" sibTransId="{936B869C-8733-4890-A5FA-EC329933651D}"/>
    <dgm:cxn modelId="{220F6BED-D103-4E5D-970F-148E4C2D8FCA}" type="presOf" srcId="{738547DE-AC1E-468B-81B6-54B58141DAC2}" destId="{151604DD-2142-4DCF-8A87-063BFBA0CC05}" srcOrd="0" destOrd="0" presId="urn:microsoft.com/office/officeart/2005/8/layout/orgChart1"/>
    <dgm:cxn modelId="{DBE50CE7-EB3A-47A3-A865-D7A99CFEF0AB}" type="presParOf" srcId="{397AE5DD-CCCE-4713-A1D5-2D96AE0567FC}" destId="{DD8C7028-5F60-4447-8A33-EF979BB50FB4}" srcOrd="0" destOrd="0" presId="urn:microsoft.com/office/officeart/2005/8/layout/orgChart1"/>
    <dgm:cxn modelId="{D71EA245-8CA0-4610-8583-5D9B587C96C6}" type="presParOf" srcId="{DD8C7028-5F60-4447-8A33-EF979BB50FB4}" destId="{FB07D5C1-437A-4CB0-A83E-88FED45847EF}" srcOrd="0" destOrd="0" presId="urn:microsoft.com/office/officeart/2005/8/layout/orgChart1"/>
    <dgm:cxn modelId="{51F4776F-3AE0-49D1-BA8D-375AD9F7A10A}" type="presParOf" srcId="{FB07D5C1-437A-4CB0-A83E-88FED45847EF}" destId="{A5666735-93F0-4FB6-A53C-2A72ED545FBB}" srcOrd="0" destOrd="0" presId="urn:microsoft.com/office/officeart/2005/8/layout/orgChart1"/>
    <dgm:cxn modelId="{715F8503-1792-4580-975C-DD20325BBFFE}" type="presParOf" srcId="{FB07D5C1-437A-4CB0-A83E-88FED45847EF}" destId="{28E4845F-47FD-4595-BB78-DCF8AADD45DC}" srcOrd="1" destOrd="0" presId="urn:microsoft.com/office/officeart/2005/8/layout/orgChart1"/>
    <dgm:cxn modelId="{AAAEFD7F-B667-4084-876C-5DC7EE2FA641}" type="presParOf" srcId="{DD8C7028-5F60-4447-8A33-EF979BB50FB4}" destId="{567C945B-5E5C-4DBC-91DA-C43B3898C0A7}" srcOrd="1" destOrd="0" presId="urn:microsoft.com/office/officeart/2005/8/layout/orgChart1"/>
    <dgm:cxn modelId="{E7AEEE30-53C2-4A8E-991A-99830304EA8E}" type="presParOf" srcId="{567C945B-5E5C-4DBC-91DA-C43B3898C0A7}" destId="{817A59AD-1FB1-46D7-95AB-12641722A6FF}" srcOrd="0" destOrd="0" presId="urn:microsoft.com/office/officeart/2005/8/layout/orgChart1"/>
    <dgm:cxn modelId="{361CE311-FA4F-49C0-A917-C735EB217F0A}" type="presParOf" srcId="{567C945B-5E5C-4DBC-91DA-C43B3898C0A7}" destId="{58B80877-6793-44DA-9949-B9409A4BB87F}" srcOrd="1" destOrd="0" presId="urn:microsoft.com/office/officeart/2005/8/layout/orgChart1"/>
    <dgm:cxn modelId="{56082885-C444-4E1D-9736-DE036A35DE13}" type="presParOf" srcId="{58B80877-6793-44DA-9949-B9409A4BB87F}" destId="{E50F5E45-9B28-42EF-B639-AA98BB9E3A6F}" srcOrd="0" destOrd="0" presId="urn:microsoft.com/office/officeart/2005/8/layout/orgChart1"/>
    <dgm:cxn modelId="{EFCAAC94-1E7C-4869-9423-C813B5C0BF6E}" type="presParOf" srcId="{E50F5E45-9B28-42EF-B639-AA98BB9E3A6F}" destId="{AF049A63-B609-4421-BF28-50CE6A31244A}" srcOrd="0" destOrd="0" presId="urn:microsoft.com/office/officeart/2005/8/layout/orgChart1"/>
    <dgm:cxn modelId="{3F17A57F-A2F0-4A31-BF94-9D29B692814A}" type="presParOf" srcId="{E50F5E45-9B28-42EF-B639-AA98BB9E3A6F}" destId="{50CD343E-5F74-40A6-BB3A-34B903C55A54}" srcOrd="1" destOrd="0" presId="urn:microsoft.com/office/officeart/2005/8/layout/orgChart1"/>
    <dgm:cxn modelId="{CCF63C9B-4205-4079-B48C-AD0A4DB3BC2D}" type="presParOf" srcId="{58B80877-6793-44DA-9949-B9409A4BB87F}" destId="{201C026F-E325-4755-96CB-1BE101EA3671}" srcOrd="1" destOrd="0" presId="urn:microsoft.com/office/officeart/2005/8/layout/orgChart1"/>
    <dgm:cxn modelId="{C56C2399-B788-4301-97E7-4FBF7A5D7FFB}" type="presParOf" srcId="{58B80877-6793-44DA-9949-B9409A4BB87F}" destId="{1579D3C7-4159-4ECA-B454-5980F7CEFCF7}" srcOrd="2" destOrd="0" presId="urn:microsoft.com/office/officeart/2005/8/layout/orgChart1"/>
    <dgm:cxn modelId="{84892027-5AC2-4E08-86E9-063468D5D9CE}" type="presParOf" srcId="{567C945B-5E5C-4DBC-91DA-C43B3898C0A7}" destId="{9B0432B6-E68D-4DF1-ACD6-684898BD83D5}" srcOrd="2" destOrd="0" presId="urn:microsoft.com/office/officeart/2005/8/layout/orgChart1"/>
    <dgm:cxn modelId="{D02F835A-7595-44DF-B9D1-0525EF8B1F25}" type="presParOf" srcId="{567C945B-5E5C-4DBC-91DA-C43B3898C0A7}" destId="{844CF6F5-44A0-4B2B-A6EE-295B4B2416EB}" srcOrd="3" destOrd="0" presId="urn:microsoft.com/office/officeart/2005/8/layout/orgChart1"/>
    <dgm:cxn modelId="{142A8670-BDAE-4EB2-B7A9-334F193A4412}" type="presParOf" srcId="{844CF6F5-44A0-4B2B-A6EE-295B4B2416EB}" destId="{B4095FDA-13BE-4C31-A9EA-1D8B2ED300EC}" srcOrd="0" destOrd="0" presId="urn:microsoft.com/office/officeart/2005/8/layout/orgChart1"/>
    <dgm:cxn modelId="{F0400BFF-1D76-4451-95B4-6026F3BDA937}" type="presParOf" srcId="{B4095FDA-13BE-4C31-A9EA-1D8B2ED300EC}" destId="{70ED4C18-0CBD-4089-AAAA-01127DCD5CEE}" srcOrd="0" destOrd="0" presId="urn:microsoft.com/office/officeart/2005/8/layout/orgChart1"/>
    <dgm:cxn modelId="{146E3F76-6385-425E-A9CE-E300C7C5C2B7}" type="presParOf" srcId="{B4095FDA-13BE-4C31-A9EA-1D8B2ED300EC}" destId="{28F19046-5F70-46BA-9C05-1A94A92849BD}" srcOrd="1" destOrd="0" presId="urn:microsoft.com/office/officeart/2005/8/layout/orgChart1"/>
    <dgm:cxn modelId="{C053C064-2062-4197-A6C7-AC46E839EB0F}" type="presParOf" srcId="{844CF6F5-44A0-4B2B-A6EE-295B4B2416EB}" destId="{9F424ED5-ACDA-4511-952B-FF9E3DD07018}" srcOrd="1" destOrd="0" presId="urn:microsoft.com/office/officeart/2005/8/layout/orgChart1"/>
    <dgm:cxn modelId="{E61A41F3-0165-4F97-AD1C-B79587094514}" type="presParOf" srcId="{844CF6F5-44A0-4B2B-A6EE-295B4B2416EB}" destId="{73EF054A-A2DA-422A-9ED3-65EB035452BA}" srcOrd="2" destOrd="0" presId="urn:microsoft.com/office/officeart/2005/8/layout/orgChart1"/>
    <dgm:cxn modelId="{B1A9FA6E-7027-472B-AD43-56823505CAD6}" type="presParOf" srcId="{567C945B-5E5C-4DBC-91DA-C43B3898C0A7}" destId="{93A1C3F5-A52C-4125-8078-E9B524BF8348}" srcOrd="4" destOrd="0" presId="urn:microsoft.com/office/officeart/2005/8/layout/orgChart1"/>
    <dgm:cxn modelId="{04781A17-135C-43CE-A532-92E66FA527D2}" type="presParOf" srcId="{567C945B-5E5C-4DBC-91DA-C43B3898C0A7}" destId="{3D38F56A-CF12-4B2B-98DD-7B6BF2828A27}" srcOrd="5" destOrd="0" presId="urn:microsoft.com/office/officeart/2005/8/layout/orgChart1"/>
    <dgm:cxn modelId="{FB0B8D7F-3AD6-4AE9-A639-AB7599196F83}" type="presParOf" srcId="{3D38F56A-CF12-4B2B-98DD-7B6BF2828A27}" destId="{C0D88676-35E7-40F4-B63C-803B81B0669D}" srcOrd="0" destOrd="0" presId="urn:microsoft.com/office/officeart/2005/8/layout/orgChart1"/>
    <dgm:cxn modelId="{B3BA77F2-B45A-4EB9-A12B-3D686206F76C}" type="presParOf" srcId="{C0D88676-35E7-40F4-B63C-803B81B0669D}" destId="{6C294E89-C2E1-4EFF-A255-4A7BF6A4D979}" srcOrd="0" destOrd="0" presId="urn:microsoft.com/office/officeart/2005/8/layout/orgChart1"/>
    <dgm:cxn modelId="{CA6DF0FB-3B06-4855-B414-A29543761993}" type="presParOf" srcId="{C0D88676-35E7-40F4-B63C-803B81B0669D}" destId="{2085E070-FD56-45E5-986F-018CBDBEE55C}" srcOrd="1" destOrd="0" presId="urn:microsoft.com/office/officeart/2005/8/layout/orgChart1"/>
    <dgm:cxn modelId="{50315614-D31C-430B-843D-FDEF6BCF4D9E}" type="presParOf" srcId="{3D38F56A-CF12-4B2B-98DD-7B6BF2828A27}" destId="{D46A0023-C227-4C0F-A02E-44FF0CAF5BDB}" srcOrd="1" destOrd="0" presId="urn:microsoft.com/office/officeart/2005/8/layout/orgChart1"/>
    <dgm:cxn modelId="{2556BEBB-2DE9-47BA-BEF4-15AF392E05E0}" type="presParOf" srcId="{3D38F56A-CF12-4B2B-98DD-7B6BF2828A27}" destId="{F5D7CD2A-0113-460F-A64D-7795316DDB89}" srcOrd="2" destOrd="0" presId="urn:microsoft.com/office/officeart/2005/8/layout/orgChart1"/>
    <dgm:cxn modelId="{B59D7F39-2D06-458E-8BF4-29F354BF453A}" type="presParOf" srcId="{567C945B-5E5C-4DBC-91DA-C43B3898C0A7}" destId="{3260AAC0-F433-4BA4-9645-7E650C0A6CA6}" srcOrd="6" destOrd="0" presId="urn:microsoft.com/office/officeart/2005/8/layout/orgChart1"/>
    <dgm:cxn modelId="{E0FDBE91-83EB-410C-AD5F-1BD54F0F6628}" type="presParOf" srcId="{567C945B-5E5C-4DBC-91DA-C43B3898C0A7}" destId="{F2A9EDFB-D585-487B-8FA6-ECA7454387CE}" srcOrd="7" destOrd="0" presId="urn:microsoft.com/office/officeart/2005/8/layout/orgChart1"/>
    <dgm:cxn modelId="{B3EFC4B8-5398-4719-A6DD-9248CE01515A}" type="presParOf" srcId="{F2A9EDFB-D585-487B-8FA6-ECA7454387CE}" destId="{5D9292E2-F6D4-4240-8D7B-6BD1684F93DD}" srcOrd="0" destOrd="0" presId="urn:microsoft.com/office/officeart/2005/8/layout/orgChart1"/>
    <dgm:cxn modelId="{D1D1C262-DBD0-42BA-B0DA-9618DB8F5272}" type="presParOf" srcId="{5D9292E2-F6D4-4240-8D7B-6BD1684F93DD}" destId="{7C9BA362-F0AA-49B6-8334-963255ECC8BC}" srcOrd="0" destOrd="0" presId="urn:microsoft.com/office/officeart/2005/8/layout/orgChart1"/>
    <dgm:cxn modelId="{A0BA2DC2-3247-488C-9B6E-A41D57634EEB}" type="presParOf" srcId="{5D9292E2-F6D4-4240-8D7B-6BD1684F93DD}" destId="{94AD9531-D5BD-4E75-9722-E38E9C4374D1}" srcOrd="1" destOrd="0" presId="urn:microsoft.com/office/officeart/2005/8/layout/orgChart1"/>
    <dgm:cxn modelId="{CB4ECBDD-9FA7-4128-9297-2280CD67D873}" type="presParOf" srcId="{F2A9EDFB-D585-487B-8FA6-ECA7454387CE}" destId="{68368BDC-A7D2-490A-838E-67C80D7E75A7}" srcOrd="1" destOrd="0" presId="urn:microsoft.com/office/officeart/2005/8/layout/orgChart1"/>
    <dgm:cxn modelId="{D4FED032-DFC8-4127-ACFE-2502D30A6763}" type="presParOf" srcId="{F2A9EDFB-D585-487B-8FA6-ECA7454387CE}" destId="{3C0BC0C2-5D4A-4D15-A03A-659CA92B5550}" srcOrd="2" destOrd="0" presId="urn:microsoft.com/office/officeart/2005/8/layout/orgChart1"/>
    <dgm:cxn modelId="{FD6DB613-6FD6-425B-BC66-853049C866C4}" type="presParOf" srcId="{567C945B-5E5C-4DBC-91DA-C43B3898C0A7}" destId="{EDF2AE14-3C56-4534-A47E-B8CE36866898}" srcOrd="8" destOrd="0" presId="urn:microsoft.com/office/officeart/2005/8/layout/orgChart1"/>
    <dgm:cxn modelId="{97F23DA2-5258-4531-BA6E-F9B0286B44DE}" type="presParOf" srcId="{567C945B-5E5C-4DBC-91DA-C43B3898C0A7}" destId="{B38A4118-5A01-4794-86F4-F68D82F3FA09}" srcOrd="9" destOrd="0" presId="urn:microsoft.com/office/officeart/2005/8/layout/orgChart1"/>
    <dgm:cxn modelId="{CB2F3577-7B2E-45D5-B537-871BA4969FC2}" type="presParOf" srcId="{B38A4118-5A01-4794-86F4-F68D82F3FA09}" destId="{B8B5FBDF-082F-4160-A366-B453C4BFF2B5}" srcOrd="0" destOrd="0" presId="urn:microsoft.com/office/officeart/2005/8/layout/orgChart1"/>
    <dgm:cxn modelId="{B9C2B2C7-0046-4943-AE03-46945684DC1E}" type="presParOf" srcId="{B8B5FBDF-082F-4160-A366-B453C4BFF2B5}" destId="{151604DD-2142-4DCF-8A87-063BFBA0CC05}" srcOrd="0" destOrd="0" presId="urn:microsoft.com/office/officeart/2005/8/layout/orgChart1"/>
    <dgm:cxn modelId="{554B5DB5-E60B-4262-8018-E8C6C64DDAA4}" type="presParOf" srcId="{B8B5FBDF-082F-4160-A366-B453C4BFF2B5}" destId="{BE7CC312-2531-4887-88BB-83A8393BFE36}" srcOrd="1" destOrd="0" presId="urn:microsoft.com/office/officeart/2005/8/layout/orgChart1"/>
    <dgm:cxn modelId="{5324EE23-49D4-4248-9AED-FBAEB229A2CB}" type="presParOf" srcId="{B38A4118-5A01-4794-86F4-F68D82F3FA09}" destId="{BD04CCE5-B013-454A-ABEF-934F7DD5A9BE}" srcOrd="1" destOrd="0" presId="urn:microsoft.com/office/officeart/2005/8/layout/orgChart1"/>
    <dgm:cxn modelId="{E96FBEE3-18F9-4487-ABC4-042F93EF55F2}" type="presParOf" srcId="{B38A4118-5A01-4794-86F4-F68D82F3FA09}" destId="{6B63F9CC-E534-45D7-B1F4-4C1E8865B0B5}" srcOrd="2" destOrd="0" presId="urn:microsoft.com/office/officeart/2005/8/layout/orgChart1"/>
    <dgm:cxn modelId="{352E6F45-F0B8-4AF2-A2E8-EFE359BF59CE}" type="presParOf" srcId="{567C945B-5E5C-4DBC-91DA-C43B3898C0A7}" destId="{8ADE119C-00DB-4CD8-8052-EF7358594D56}" srcOrd="10" destOrd="0" presId="urn:microsoft.com/office/officeart/2005/8/layout/orgChart1"/>
    <dgm:cxn modelId="{7CB435D5-F5ED-4DEA-9087-4D8240836392}" type="presParOf" srcId="{567C945B-5E5C-4DBC-91DA-C43B3898C0A7}" destId="{348DFDC7-475A-46DA-805E-93422C64BD15}" srcOrd="11" destOrd="0" presId="urn:microsoft.com/office/officeart/2005/8/layout/orgChart1"/>
    <dgm:cxn modelId="{00658F3C-AAA8-48ED-8B16-62E184FF480E}" type="presParOf" srcId="{348DFDC7-475A-46DA-805E-93422C64BD15}" destId="{EF1588E9-1977-46AE-B768-6D30FD4040B5}" srcOrd="0" destOrd="0" presId="urn:microsoft.com/office/officeart/2005/8/layout/orgChart1"/>
    <dgm:cxn modelId="{651D5E53-7A94-4AE3-9E66-6FBB05F830B2}" type="presParOf" srcId="{EF1588E9-1977-46AE-B768-6D30FD4040B5}" destId="{F0E7EB5A-2209-4639-A96A-E7BBB8BDBEBF}" srcOrd="0" destOrd="0" presId="urn:microsoft.com/office/officeart/2005/8/layout/orgChart1"/>
    <dgm:cxn modelId="{175EF14F-A1D6-4ECA-8B0A-12A7BEB820E3}" type="presParOf" srcId="{EF1588E9-1977-46AE-B768-6D30FD4040B5}" destId="{BF37CEEE-158D-46B5-891F-C24EC85B2A80}" srcOrd="1" destOrd="0" presId="urn:microsoft.com/office/officeart/2005/8/layout/orgChart1"/>
    <dgm:cxn modelId="{41C3974B-2F24-4301-864E-7E23921D74C8}" type="presParOf" srcId="{348DFDC7-475A-46DA-805E-93422C64BD15}" destId="{A9E1C5BB-F2F0-416B-859A-9D577FBD2918}" srcOrd="1" destOrd="0" presId="urn:microsoft.com/office/officeart/2005/8/layout/orgChart1"/>
    <dgm:cxn modelId="{AF2E99AF-4326-4A3A-B15D-456837E7DFBD}" type="presParOf" srcId="{348DFDC7-475A-46DA-805E-93422C64BD15}" destId="{3DA01F52-9F7B-4AB7-99BE-36B860231B07}" srcOrd="2" destOrd="0" presId="urn:microsoft.com/office/officeart/2005/8/layout/orgChart1"/>
    <dgm:cxn modelId="{88A93E22-5A95-42DC-9221-7128DD8DB5B7}" type="presParOf" srcId="{DD8C7028-5F60-4447-8A33-EF979BB50FB4}" destId="{9B277EE2-E158-4602-B32B-E082BEF7DD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E119C-00DB-4CD8-8052-EF7358594D56}">
      <dsp:nvSpPr>
        <dsp:cNvPr id="0" name=""/>
        <dsp:cNvSpPr/>
      </dsp:nvSpPr>
      <dsp:spPr>
        <a:xfrm>
          <a:off x="5923722" y="1090097"/>
          <a:ext cx="5389072" cy="2313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302"/>
              </a:lnTo>
              <a:lnTo>
                <a:pt x="5389072" y="2110302"/>
              </a:lnTo>
              <a:lnTo>
                <a:pt x="5389072" y="23133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2AE14-3C56-4534-A47E-B8CE36866898}">
      <dsp:nvSpPr>
        <dsp:cNvPr id="0" name=""/>
        <dsp:cNvSpPr/>
      </dsp:nvSpPr>
      <dsp:spPr>
        <a:xfrm>
          <a:off x="5923722" y="1090097"/>
          <a:ext cx="3443044" cy="2313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302"/>
              </a:lnTo>
              <a:lnTo>
                <a:pt x="3443044" y="2110302"/>
              </a:lnTo>
              <a:lnTo>
                <a:pt x="3443044" y="23133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0AAC0-F433-4BA4-9645-7E650C0A6CA6}">
      <dsp:nvSpPr>
        <dsp:cNvPr id="0" name=""/>
        <dsp:cNvSpPr/>
      </dsp:nvSpPr>
      <dsp:spPr>
        <a:xfrm>
          <a:off x="5923722" y="1090097"/>
          <a:ext cx="1103441" cy="2313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302"/>
              </a:lnTo>
              <a:lnTo>
                <a:pt x="1103441" y="2110302"/>
              </a:lnTo>
              <a:lnTo>
                <a:pt x="1103441" y="23133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1C3F5-A52C-4125-8078-E9B524BF8348}">
      <dsp:nvSpPr>
        <dsp:cNvPr id="0" name=""/>
        <dsp:cNvSpPr/>
      </dsp:nvSpPr>
      <dsp:spPr>
        <a:xfrm>
          <a:off x="4687561" y="1090097"/>
          <a:ext cx="1236161" cy="2313326"/>
        </a:xfrm>
        <a:custGeom>
          <a:avLst/>
          <a:gdLst/>
          <a:ahLst/>
          <a:cxnLst/>
          <a:rect l="0" t="0" r="0" b="0"/>
          <a:pathLst>
            <a:path>
              <a:moveTo>
                <a:pt x="1236161" y="0"/>
              </a:moveTo>
              <a:lnTo>
                <a:pt x="1236161" y="2110302"/>
              </a:lnTo>
              <a:lnTo>
                <a:pt x="0" y="2110302"/>
              </a:lnTo>
              <a:lnTo>
                <a:pt x="0" y="23133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432B6-E68D-4DF1-ACD6-684898BD83D5}">
      <dsp:nvSpPr>
        <dsp:cNvPr id="0" name=""/>
        <dsp:cNvSpPr/>
      </dsp:nvSpPr>
      <dsp:spPr>
        <a:xfrm>
          <a:off x="2347958" y="1090097"/>
          <a:ext cx="3575764" cy="2313326"/>
        </a:xfrm>
        <a:custGeom>
          <a:avLst/>
          <a:gdLst/>
          <a:ahLst/>
          <a:cxnLst/>
          <a:rect l="0" t="0" r="0" b="0"/>
          <a:pathLst>
            <a:path>
              <a:moveTo>
                <a:pt x="3575764" y="0"/>
              </a:moveTo>
              <a:lnTo>
                <a:pt x="3575764" y="2110302"/>
              </a:lnTo>
              <a:lnTo>
                <a:pt x="0" y="2110302"/>
              </a:lnTo>
              <a:lnTo>
                <a:pt x="0" y="23133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A59AD-1FB1-46D7-95AB-12641722A6FF}">
      <dsp:nvSpPr>
        <dsp:cNvPr id="0" name=""/>
        <dsp:cNvSpPr/>
      </dsp:nvSpPr>
      <dsp:spPr>
        <a:xfrm>
          <a:off x="488167" y="1090097"/>
          <a:ext cx="5435555" cy="2313326"/>
        </a:xfrm>
        <a:custGeom>
          <a:avLst/>
          <a:gdLst/>
          <a:ahLst/>
          <a:cxnLst/>
          <a:rect l="0" t="0" r="0" b="0"/>
          <a:pathLst>
            <a:path>
              <a:moveTo>
                <a:pt x="5435555" y="0"/>
              </a:moveTo>
              <a:lnTo>
                <a:pt x="5435555" y="2110302"/>
              </a:lnTo>
              <a:lnTo>
                <a:pt x="0" y="2110302"/>
              </a:lnTo>
              <a:lnTo>
                <a:pt x="0" y="23133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66735-93F0-4FB6-A53C-2A72ED545FBB}">
      <dsp:nvSpPr>
        <dsp:cNvPr id="0" name=""/>
        <dsp:cNvSpPr/>
      </dsp:nvSpPr>
      <dsp:spPr>
        <a:xfrm>
          <a:off x="2650434" y="123319"/>
          <a:ext cx="6546576" cy="966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cs typeface="2  Nazanin" panose="00000400000000000000" pitchFamily="2" charset="-78"/>
            </a:rPr>
            <a:t>انواع منابع معلومات </a:t>
          </a:r>
          <a:r>
            <a:rPr lang="prs-AF" sz="4000" b="1" kern="1200" dirty="0">
              <a:cs typeface="2  Nazanin" panose="00000400000000000000" pitchFamily="2" charset="-78"/>
            </a:rPr>
            <a:t>دوایی</a:t>
          </a:r>
          <a:endParaRPr lang="en-US" sz="4000" b="1" kern="1200" dirty="0">
            <a:cs typeface="2  Nazanin" panose="00000400000000000000" pitchFamily="2" charset="-78"/>
          </a:endParaRPr>
        </a:p>
      </dsp:txBody>
      <dsp:txXfrm>
        <a:off x="2650434" y="123319"/>
        <a:ext cx="6546576" cy="966778"/>
      </dsp:txXfrm>
    </dsp:sp>
    <dsp:sp modelId="{AF049A63-B609-4421-BF28-50CE6A31244A}">
      <dsp:nvSpPr>
        <dsp:cNvPr id="0" name=""/>
        <dsp:cNvSpPr/>
      </dsp:nvSpPr>
      <dsp:spPr>
        <a:xfrm>
          <a:off x="1201" y="3403423"/>
          <a:ext cx="973932" cy="966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>
            <a:solidFill>
              <a:schemeClr val="tx1"/>
            </a:solidFill>
          </a:endParaRPr>
        </a:p>
      </dsp:txBody>
      <dsp:txXfrm>
        <a:off x="1201" y="3403423"/>
        <a:ext cx="973932" cy="966778"/>
      </dsp:txXfrm>
    </dsp:sp>
    <dsp:sp modelId="{70ED4C18-0CBD-4089-AAAA-01127DCD5CEE}">
      <dsp:nvSpPr>
        <dsp:cNvPr id="0" name=""/>
        <dsp:cNvSpPr/>
      </dsp:nvSpPr>
      <dsp:spPr>
        <a:xfrm>
          <a:off x="1381180" y="3403423"/>
          <a:ext cx="1933556" cy="966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>
            <a:cs typeface="B Nazanin" panose="00000400000000000000" pitchFamily="2" charset="-78"/>
          </a:endParaRPr>
        </a:p>
      </dsp:txBody>
      <dsp:txXfrm>
        <a:off x="1381180" y="3403423"/>
        <a:ext cx="1933556" cy="966778"/>
      </dsp:txXfrm>
    </dsp:sp>
    <dsp:sp modelId="{6C294E89-C2E1-4EFF-A255-4A7BF6A4D979}">
      <dsp:nvSpPr>
        <dsp:cNvPr id="0" name=""/>
        <dsp:cNvSpPr/>
      </dsp:nvSpPr>
      <dsp:spPr>
        <a:xfrm>
          <a:off x="3720783" y="3403423"/>
          <a:ext cx="1933556" cy="966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b="1" kern="1200" dirty="0">
            <a:solidFill>
              <a:schemeClr val="tx1"/>
            </a:solidFill>
          </a:endParaRPr>
        </a:p>
      </dsp:txBody>
      <dsp:txXfrm>
        <a:off x="3720783" y="3403423"/>
        <a:ext cx="1933556" cy="966778"/>
      </dsp:txXfrm>
    </dsp:sp>
    <dsp:sp modelId="{7C9BA362-F0AA-49B6-8334-963255ECC8BC}">
      <dsp:nvSpPr>
        <dsp:cNvPr id="0" name=""/>
        <dsp:cNvSpPr/>
      </dsp:nvSpPr>
      <dsp:spPr>
        <a:xfrm>
          <a:off x="6060386" y="3403423"/>
          <a:ext cx="1933556" cy="966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6060386" y="3403423"/>
        <a:ext cx="1933556" cy="966778"/>
      </dsp:txXfrm>
    </dsp:sp>
    <dsp:sp modelId="{151604DD-2142-4DCF-8A87-063BFBA0CC05}">
      <dsp:nvSpPr>
        <dsp:cNvPr id="0" name=""/>
        <dsp:cNvSpPr/>
      </dsp:nvSpPr>
      <dsp:spPr>
        <a:xfrm>
          <a:off x="8399989" y="3403423"/>
          <a:ext cx="1933556" cy="966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8399989" y="3403423"/>
        <a:ext cx="1933556" cy="966778"/>
      </dsp:txXfrm>
    </dsp:sp>
    <dsp:sp modelId="{F0E7EB5A-2209-4639-A96A-E7BBB8BDBEBF}">
      <dsp:nvSpPr>
        <dsp:cNvPr id="0" name=""/>
        <dsp:cNvSpPr/>
      </dsp:nvSpPr>
      <dsp:spPr>
        <a:xfrm>
          <a:off x="10739592" y="3403423"/>
          <a:ext cx="1146405" cy="966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10739592" y="3403423"/>
        <a:ext cx="1146405" cy="966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78F2-A7C6-4C4B-837A-22060DEC4CA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9443-E7B9-41CD-BEA9-42389CBD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09443-E7B9-41CD-BEA9-42389CBD1F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6523-C8B0-43D8-9C4E-261BF23E5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95F01-FA52-49E7-8734-B943B1A5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49D34-D433-46A9-984A-49FE1FA0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943F2-EC2C-42A5-9D51-054ADB0D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CD6D-4C93-4E86-99D5-8E1C8CD1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12C2-9F33-42F4-A08B-9BB4D82F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BCC1D-2AAD-4831-AC47-53EA9F61B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C3DE9-974F-49E8-988E-2F0EB9C2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CDE6A-9C5A-40B5-8F97-B6F866FC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11D62-1C7D-47E0-A9A6-8C1A0CC1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2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AD4E6-8E96-4340-9C61-BE120302D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2C6B9-DEE5-4C7C-A187-9824DFE57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2CC51-0D04-4ABD-A46D-7AC5B840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D4F19-703E-4E38-98B8-91C1AD23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ECEBE-1C28-4C99-856C-BEC93C63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3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E9BD-ED78-45F4-A07A-2B10D5A58F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4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6CD4A-6410-49E2-AE7C-884972B897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62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8464-36EA-4FD3-9AE6-42249C799F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46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604D-3435-4236-B2E3-54B5DC6B96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8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A704-495C-4562-903E-010E9DD08A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93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15C9-5C9E-441C-8D89-A098034BC7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7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F60D-A49A-4D8D-952D-3DECBA02A8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2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EF453-E90E-4F65-BA4B-CBEE4367D4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7CE7-D108-404E-B2F1-98A081A8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1E79-3CD4-41F7-ADD3-DA4D8837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5A980-38BE-469A-9173-CF114C57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38A23-73A8-4D58-AC5C-C3D6F51F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80658-6CDF-4C65-9EFA-DDCB4B8C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2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CE850-8D38-4630-A372-411E65E8B1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23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A4DC-861D-43E6-A1E0-32A68BF862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81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01275-BE95-474B-8CD1-7B887FABE8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4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C50A-21E2-4CF2-8FB0-38D164C231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42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790CCA-9105-4DAE-83B8-8BC664829FE5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4DAE9F-CCAE-40F1-9EFB-4B29807B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5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6DF227-913F-43B7-9058-24F9C3196753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4FCA77-C2CF-41E2-9769-2C4440F29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96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ADBDF8-A3AA-4691-A693-718581DD56D3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96FED-9A21-4FE4-A037-FFB1A3538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6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8CF712-8D03-4488-91D0-66CD370E3BD1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06CE19-EEB0-4321-A3A9-3573FD160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1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1D5D47-0A47-40F3-A61D-E7A12A6A59C3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6AF18-30A6-44D4-A6D6-06CB6284D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20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7FAFF5-9C75-4007-9515-34DAA6DE4BCD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6D4C0B-A024-49DB-9B99-332B8EB61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4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CC8F-09FA-465E-A211-8A811B85A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B0D29-44AB-40C7-980D-387CE7E08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D3D0F-2440-4076-8815-1CCECC9B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E093-67A8-4163-9EE0-82ACBDFA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AFB46-A30C-41D4-A37D-8A24C479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5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C5829E-2EB8-4C6A-9129-E8F79AA5ED8F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430120-DB79-4D1B-8F27-6B2EF181F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84082A-10F5-4A91-BDFA-049CA22EF2B5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EF4BBE-2210-432D-BADB-B3F695730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77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B2D342-CF00-49F4-BDD1-4F578DE5EF35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8C04EF-1C40-4756-BF33-3ABFEA57D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98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4DD65-85AF-4ED4-A73F-8F02930C9A3D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E413DB-B57B-4F7D-B529-4EEEB9889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27A5E1-BF79-40DB-9DF5-9BF61C470A11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E70F53-16B9-4D24-8AFE-E42064F4C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E48C-CE58-4F7A-B9CB-65B06F34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C307-B93B-4E64-92AE-D013FC2C1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289F5-98CF-4EA4-92AC-BA171238D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EB448-179C-4ABF-A67D-5A4683DB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6F118-D311-49B1-BCF4-9A0226CE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9CCB-828A-4758-8865-8B2FA2FB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0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5490-045A-4B0D-BAAB-B6DE220E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FDFDA-4881-4907-A371-7E1B5ED82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CAA5-7182-4ABF-BD85-568250894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CA002-84BD-4FDE-93C2-6091553F8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07AF0-08EA-4EEE-9C13-81E7EADBA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83C34-EF75-44DB-9A42-B461D7BB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4C57CC-69F6-43DF-8B22-FC25B90E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26790-9E78-4ED3-86BC-661B587D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7B5B-343A-4BC6-8065-B47A1FB7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CB50F-EDA4-4127-82A4-A72065D4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A9829-D64E-45AD-A3CC-50C93A3B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D1F0-51E4-41AB-9E91-62CEF759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E378C-D5C2-4108-84F6-FCE4BBB3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C68C3-D924-4EA1-ABAD-4E0FCF43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82F54-D6CB-4E70-9EC6-2166FB2A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5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16DC-3F11-4153-B593-2EC7A063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E382E-A4C6-422B-996F-E43C69DC6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FC018-CE58-4011-A2D3-C5B59B6F7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605E3-DA76-4926-B5E9-863A7F8C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3EC03-1D6C-4D06-B802-6482B458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C891E-8C08-4DAA-AB59-3063F61D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D0F3-6778-49AE-8482-9FF39D1C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1EDBE-D20D-494F-9B65-707C387F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A9C68-D8CB-4D8C-883A-FED090A9A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06837-9F1B-49FA-8DE3-55A0318D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E3B80-C13E-45C2-8778-5A271EB8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84B8E-F8C9-44DA-8EC8-447D0352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7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A3C80-7A7A-411E-8243-13E10CA4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ED983-B309-4F3B-823F-C37234D2C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C423D-CF24-4EDF-A761-D53DB44DA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0FFA-81E2-4B8D-A34F-09CE32657620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20FDC-9724-4D1E-B7F3-35939F3D8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F660-53FE-4C5C-9392-54EDE4C5A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73BE-3C6F-4E3B-9918-ABC5CE1A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5DCF2-A8B8-49CA-B476-46B28A308CA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4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B4E46F2-4AB3-4A35-B2CA-3A1AD77D31B7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B15E6D0-B9BC-4905-8075-3650D84C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chrane.org)&#1575;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5897-16E6-4F0E-9B85-139787C0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9" y="1758467"/>
            <a:ext cx="9144000" cy="2387600"/>
          </a:xfrm>
        </p:spPr>
        <p:txBody>
          <a:bodyPr>
            <a:normAutofit/>
          </a:bodyPr>
          <a:lstStyle/>
          <a:p>
            <a:r>
              <a:rPr lang="prs-AF" b="1" dirty="0">
                <a:cs typeface="B Nazanin" panose="00000400000000000000" pitchFamily="2" charset="-78"/>
              </a:rPr>
              <a:t>منابع معلومات دوایی</a:t>
            </a:r>
            <a:br>
              <a:rPr lang="prs-AF" b="1" dirty="0">
                <a:cs typeface="B Nazanin" panose="00000400000000000000" pitchFamily="2" charset="-78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Information Resources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0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82157"/>
              </p:ext>
            </p:extLst>
          </p:nvPr>
        </p:nvGraphicFramePr>
        <p:xfrm>
          <a:off x="172278" y="172278"/>
          <a:ext cx="11887199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394E381-EC99-46DE-91CC-BF7210D581CE}"/>
              </a:ext>
            </a:extLst>
          </p:cNvPr>
          <p:cNvSpPr txBox="1"/>
          <p:nvPr/>
        </p:nvSpPr>
        <p:spPr>
          <a:xfrm>
            <a:off x="8286203" y="3488103"/>
            <a:ext cx="2262805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prs-AF" sz="2400" b="1" dirty="0">
                <a:cs typeface="B Nazanin" panose="00000400000000000000" pitchFamily="2" charset="-78"/>
              </a:rPr>
              <a:t>دوم: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پایگاه‌های </a:t>
            </a:r>
            <a:r>
              <a:rPr lang="prs-AF" sz="2400" b="1" dirty="0">
                <a:cs typeface="B Nazanin" panose="00000400000000000000" pitchFamily="2" charset="-78"/>
              </a:rPr>
              <a:t>معلومات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prs-AF" sz="2400" b="1" dirty="0">
                <a:cs typeface="B Nazanin" panose="00000400000000000000" pitchFamily="2" charset="-78"/>
              </a:rPr>
              <a:t>دوایی</a:t>
            </a:r>
            <a:r>
              <a:rPr lang="fa-IR" sz="2400" b="1" dirty="0">
                <a:cs typeface="B Nazanin" panose="00000400000000000000" pitchFamily="2" charset="-78"/>
              </a:rPr>
              <a:t> آنلاین</a:t>
            </a:r>
            <a:r>
              <a:rPr lang="en-US" sz="2400" b="1" dirty="0">
                <a:cs typeface="B Nazanin" panose="00000400000000000000" pitchFamily="2" charset="-78"/>
              </a:rPr>
              <a:t> </a:t>
            </a:r>
            <a:r>
              <a:rPr lang="prs-AF" sz="2400" b="1" dirty="0">
                <a:cs typeface="B Nazanin" panose="00000400000000000000" pitchFamily="2" charset="-78"/>
              </a:rPr>
              <a:t>مانند یا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/>
            <a:r>
              <a:rPr lang="prs-AF" sz="2400" b="1" dirty="0">
                <a:cs typeface="B Nazanin" panose="00000400000000000000" pitchFamily="2" charset="-78"/>
              </a:rPr>
              <a:t>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online drug databases)</a:t>
            </a:r>
            <a:r>
              <a:rPr lang="prs-AF" sz="1600" b="1" dirty="0">
                <a:cs typeface="B Nazanin" panose="00000400000000000000" pitchFamily="2" charset="-78"/>
              </a:rPr>
              <a:t>)</a:t>
            </a:r>
            <a:endParaRPr lang="en-US" sz="1600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prs-AF" sz="24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UpToDate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000" b="1" dirty="0">
                <a:cs typeface="B Nazanin" panose="00000400000000000000" pitchFamily="2" charset="-78"/>
              </a:rPr>
              <a:t>Cochrane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000" b="1" dirty="0" err="1">
                <a:cs typeface="B Nazanin" panose="00000400000000000000" pitchFamily="2" charset="-78"/>
              </a:rPr>
              <a:t>Drug@FDA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000" b="1" dirty="0">
                <a:cs typeface="B Nazanin" panose="00000400000000000000" pitchFamily="2" charset="-78"/>
              </a:rPr>
              <a:t>Drug.com</a:t>
            </a:r>
            <a:endParaRPr lang="prs-AF" sz="2000" b="1" dirty="0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F705B-EA85-4C51-8D9F-F8084103F350}"/>
              </a:ext>
            </a:extLst>
          </p:cNvPr>
          <p:cNvSpPr txBox="1"/>
          <p:nvPr/>
        </p:nvSpPr>
        <p:spPr>
          <a:xfrm>
            <a:off x="10645087" y="3488103"/>
            <a:ext cx="147762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prs-AF" sz="2400" b="1" dirty="0">
                <a:cs typeface="B Nazanin" panose="00000400000000000000" pitchFamily="2" charset="-78"/>
              </a:rPr>
              <a:t>اول: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کتب معتبر چاپ شده و یا سافت </a:t>
            </a:r>
            <a:r>
              <a:rPr lang="prs-AF" sz="2400" b="1" dirty="0">
                <a:cs typeface="B Nazanin" panose="00000400000000000000" pitchFamily="2" charset="-78"/>
              </a:rPr>
              <a:t>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/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25999-D437-44A9-A392-234F27EDEBF2}"/>
              </a:ext>
            </a:extLst>
          </p:cNvPr>
          <p:cNvSpPr txBox="1"/>
          <p:nvPr/>
        </p:nvSpPr>
        <p:spPr>
          <a:xfrm>
            <a:off x="5724939" y="3518881"/>
            <a:ext cx="2464904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r" rtl="1">
              <a:buNone/>
            </a:pPr>
            <a:r>
              <a:rPr lang="prs-AF" sz="2400" b="1" dirty="0">
                <a:cs typeface="B Nazanin" panose="00000400000000000000" pitchFamily="2" charset="-78"/>
              </a:rPr>
              <a:t>سوم: 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برنامه‌های کاربردی موبایل</a:t>
            </a:r>
            <a:r>
              <a:rPr lang="en-US" sz="2400" b="1" dirty="0">
                <a:cs typeface="B Nazanin" panose="00000400000000000000" pitchFamily="2" charset="-78"/>
              </a:rPr>
              <a:t> </a:t>
            </a:r>
            <a:r>
              <a:rPr lang="prs-AF" sz="2400" b="1" dirty="0">
                <a:cs typeface="B Nazanin" panose="00000400000000000000" pitchFamily="2" charset="-78"/>
              </a:rPr>
              <a:t>مانند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Medscape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Merck Manual</a:t>
            </a:r>
            <a:endParaRPr lang="prs-AF" sz="2000" b="1" dirty="0">
              <a:cs typeface="B Nazanin" panose="00000400000000000000" pitchFamily="2" charset="-78"/>
            </a:endParaRPr>
          </a:p>
          <a:p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0CF7B-615C-4DE0-B608-ECEF042595FE}"/>
              </a:ext>
            </a:extLst>
          </p:cNvPr>
          <p:cNvSpPr txBox="1"/>
          <p:nvPr/>
        </p:nvSpPr>
        <p:spPr>
          <a:xfrm>
            <a:off x="3747432" y="3518881"/>
            <a:ext cx="188114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prs-AF" sz="2400" b="1" dirty="0">
                <a:cs typeface="2  Nazanin" panose="00000400000000000000" pitchFamily="2" charset="-78"/>
              </a:rPr>
              <a:t>چهارم:</a:t>
            </a:r>
            <a:endParaRPr lang="en-US" sz="2400" b="1" dirty="0">
              <a:cs typeface="2  Nazanin" panose="00000400000000000000" pitchFamily="2" charset="-78"/>
            </a:endParaRPr>
          </a:p>
          <a:p>
            <a:pPr algn="r" rtl="1"/>
            <a:r>
              <a:rPr lang="prs-AF" sz="2400" b="1" dirty="0">
                <a:cs typeface="2  Nazanin" panose="00000400000000000000" pitchFamily="2" charset="-78"/>
              </a:rPr>
              <a:t>اوراق معلومات دوایی</a:t>
            </a:r>
          </a:p>
          <a:p>
            <a:pPr algn="r" rtl="1"/>
            <a:r>
              <a:rPr lang="prs-AF" sz="2400" b="1" dirty="0">
                <a:cs typeface="2  Nazanin" panose="00000400000000000000" pitchFamily="2" charset="-78"/>
              </a:rPr>
              <a:t> (</a:t>
            </a:r>
            <a:r>
              <a:rPr lang="en-US" sz="2000" b="1" dirty="0">
                <a:cs typeface="2  Nazanin" panose="00000400000000000000" pitchFamily="2" charset="-78"/>
              </a:rPr>
              <a:t>leaflet</a:t>
            </a:r>
            <a:r>
              <a:rPr lang="prs-AF" sz="2400" b="1" dirty="0">
                <a:cs typeface="2  Nazanin" panose="00000400000000000000" pitchFamily="2" charset="-78"/>
              </a:rPr>
              <a:t>)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77D5C-4B89-41EE-B5F8-BAB15563B892}"/>
              </a:ext>
            </a:extLst>
          </p:cNvPr>
          <p:cNvSpPr txBox="1"/>
          <p:nvPr/>
        </p:nvSpPr>
        <p:spPr>
          <a:xfrm>
            <a:off x="1537252" y="3518881"/>
            <a:ext cx="197750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prs-AF" sz="2400" b="1" dirty="0">
                <a:cs typeface="2  Nazanin" panose="00000400000000000000" pitchFamily="2" charset="-78"/>
              </a:rPr>
              <a:t>پنجم:</a:t>
            </a:r>
            <a:endParaRPr lang="en-US" sz="2400" b="1" dirty="0">
              <a:cs typeface="2  Nazanin" panose="00000400000000000000" pitchFamily="2" charset="-78"/>
            </a:endParaRPr>
          </a:p>
          <a:p>
            <a:pPr algn="r" rtl="1"/>
            <a:r>
              <a:rPr lang="prs-AF" sz="2400" b="1" dirty="0">
                <a:cs typeface="2  Nazanin" panose="00000400000000000000" pitchFamily="2" charset="-78"/>
              </a:rPr>
              <a:t>برچسپ یا لیبل </a:t>
            </a:r>
          </a:p>
          <a:p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F375D-AA05-4A40-9E82-E3AE8311CF57}"/>
              </a:ext>
            </a:extLst>
          </p:cNvPr>
          <p:cNvSpPr txBox="1"/>
          <p:nvPr/>
        </p:nvSpPr>
        <p:spPr>
          <a:xfrm>
            <a:off x="0" y="3518881"/>
            <a:ext cx="147099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prs-AF" sz="2400" b="1" dirty="0">
                <a:cs typeface="2  Nazanin" panose="00000400000000000000" pitchFamily="2" charset="-78"/>
              </a:rPr>
              <a:t>ششم :</a:t>
            </a:r>
            <a:endParaRPr lang="en-US" sz="2400" b="1" dirty="0">
              <a:cs typeface="2  Nazanin" panose="00000400000000000000" pitchFamily="2" charset="-78"/>
            </a:endParaRPr>
          </a:p>
          <a:p>
            <a:pPr algn="r" rtl="1"/>
            <a:r>
              <a:rPr lang="prs-AF" sz="2400" b="1" dirty="0">
                <a:cs typeface="2  Nazanin" panose="00000400000000000000" pitchFamily="2" charset="-78"/>
              </a:rPr>
              <a:t>اشتهارات مولدین دوا</a:t>
            </a:r>
            <a:endParaRPr lang="en-US" sz="2400" b="1" dirty="0">
              <a:cs typeface="2  Nazanin" panose="00000400000000000000" pitchFamily="2" charset="-78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524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0275-1DE2-4361-98E2-6D1D9A47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ED22D-F440-4764-8C34-DEED2AAB0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prs-AF" sz="3600" dirty="0">
                <a:cs typeface="B Nazanin" panose="00000400000000000000" pitchFamily="2" charset="-78"/>
              </a:rPr>
              <a:t>در مورد منبع اول، دوم، و سوم آگاهی موجود می باشد بنابرین از منبع چهارم شروع می کنیم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713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8EB7-B50C-4902-A443-0E854E90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prs-AF" sz="3600" b="1" dirty="0">
                <a:cs typeface="B Nazanin" panose="00000400000000000000" pitchFamily="2" charset="-78"/>
              </a:rPr>
              <a:t>چهارم: ورقه معلومات دوایی یا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Leaflets</a:t>
            </a:r>
            <a:r>
              <a:rPr lang="prs-AF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</a:p>
          <a:p>
            <a:pPr marL="0" indent="0" algn="r" rtl="1">
              <a:buNone/>
            </a:pP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معمولاً توسط</a:t>
            </a:r>
            <a:r>
              <a:rPr lang="prs-AF" sz="3600" dirty="0">
                <a:cs typeface="B Nazanin" panose="00000400000000000000" pitchFamily="2" charset="-78"/>
              </a:rPr>
              <a:t> تولید کننده دوا</a:t>
            </a:r>
            <a:r>
              <a:rPr lang="fa-IR" sz="3600" dirty="0">
                <a:cs typeface="B Nazanin" panose="00000400000000000000" pitchFamily="2" charset="-78"/>
              </a:rPr>
              <a:t> ارائه می شوند.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 منبع اطلاعاتی ارزشمندی </a:t>
            </a:r>
            <a:r>
              <a:rPr lang="prs-AF" sz="3600" dirty="0">
                <a:cs typeface="B Nazanin" panose="00000400000000000000" pitchFamily="2" charset="-78"/>
              </a:rPr>
              <a:t>می باشد که دارای</a:t>
            </a:r>
            <a:r>
              <a:rPr lang="fa-IR" sz="3600" dirty="0">
                <a:cs typeface="B Nazanin" panose="00000400000000000000" pitchFamily="2" charset="-78"/>
              </a:rPr>
              <a:t> </a:t>
            </a:r>
            <a:r>
              <a:rPr lang="fa-IR" sz="3600" b="1" dirty="0">
                <a:cs typeface="B Nazanin" panose="00000400000000000000" pitchFamily="2" charset="-78"/>
              </a:rPr>
              <a:t>محدودیت ها و معایبی </a:t>
            </a:r>
            <a:r>
              <a:rPr lang="fa-IR" sz="3600" dirty="0">
                <a:cs typeface="B Nazanin" panose="00000400000000000000" pitchFamily="2" charset="-78"/>
              </a:rPr>
              <a:t>نیز </a:t>
            </a:r>
            <a:r>
              <a:rPr lang="prs-AF" sz="3600" dirty="0">
                <a:cs typeface="B Nazanin" panose="00000400000000000000" pitchFamily="2" charset="-78"/>
              </a:rPr>
              <a:t>است.</a:t>
            </a:r>
          </a:p>
          <a:p>
            <a:pPr algn="r" rtl="1"/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B0E36-A440-4D70-B95B-EE910892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3" y="74366"/>
            <a:ext cx="4558747" cy="35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4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6EDF-81AA-4B4B-80DB-2DBFE944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4DDAF-0851-42A7-AB5B-E2D3E36A0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prs-AF" sz="3600" u="sng" dirty="0">
                <a:cs typeface="B Nazanin" panose="00000400000000000000" pitchFamily="2" charset="-78"/>
              </a:rPr>
              <a:t>ورقه معلوماتی دوایی از نظر اطلاعات به دو نوع می باشد: </a:t>
            </a:r>
          </a:p>
          <a:p>
            <a:pPr marL="0" indent="0" algn="r" rtl="1">
              <a:buNone/>
            </a:pPr>
            <a:r>
              <a:rPr lang="prs-AF" sz="3600" dirty="0">
                <a:cs typeface="B Nazanin" panose="00000400000000000000" pitchFamily="2" charset="-78"/>
              </a:rPr>
              <a:t>۱. ورقه معلومات دوایی مریض ۲. کارکن صحی</a:t>
            </a:r>
          </a:p>
          <a:p>
            <a:pPr marL="0" indent="0" algn="r" rtl="1">
              <a:buNone/>
            </a:pPr>
            <a:endParaRPr lang="prs-AF" sz="36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prs-AF" sz="3600" b="1" dirty="0">
                <a:cs typeface="B Nazanin" panose="00000400000000000000" pitchFamily="2" charset="-78"/>
              </a:rPr>
              <a:t>ورقه معلومات دوایی مریض معلومات ذیل دارد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عوارض جانبی احتمالی،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 احتیاط، دوز 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 تاثیران متقابل دوایی</a:t>
            </a:r>
          </a:p>
        </p:txBody>
      </p:sp>
    </p:spTree>
    <p:extLst>
      <p:ext uri="{BB962C8B-B14F-4D97-AF65-F5344CB8AC3E}">
        <p14:creationId xmlns:p14="http://schemas.microsoft.com/office/powerpoint/2010/main" val="38930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221E8-304A-4F04-9F32-7866669B3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61" y="728869"/>
            <a:ext cx="10611678" cy="669897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prs-AF" sz="3600" b="1" dirty="0">
                <a:cs typeface="B Nazanin" panose="00000400000000000000" pitchFamily="2" charset="-78"/>
              </a:rPr>
              <a:t>ورقه معلومات دوایی کارکن صحی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نام جنیریک، تجارتی، و قوت دوا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موارد استعمال</a:t>
            </a:r>
            <a:r>
              <a:rPr lang="en-US" sz="3600" dirty="0">
                <a:cs typeface="B Nazanin" panose="00000400000000000000" pitchFamily="2" charset="-78"/>
              </a:rPr>
              <a:t> </a:t>
            </a:r>
            <a:r>
              <a:rPr lang="prs-AF" sz="3600" dirty="0">
                <a:cs typeface="B Nazanin" panose="00000400000000000000" pitchFamily="2" charset="-78"/>
              </a:rPr>
              <a:t> و دوز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مضاد استطباب و عارضه جانبی دوا، احتیاط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تاثیرات متقابل دوایی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استفاده دوا در جمعیت های خاص مانند: حاملگی، شیردهی، اشخاص مسن، اطفال و در بعضی حالات خاص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فارمکوکینیتیک و فارمکودینامیک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نگهداری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تسممات</a:t>
            </a:r>
            <a:endParaRPr lang="en-US" sz="3600" dirty="0">
              <a:cs typeface="B Nazanin" panose="00000400000000000000" pitchFamily="2" charset="-78"/>
            </a:endParaRPr>
          </a:p>
          <a:p>
            <a:pPr algn="r" rtl="1"/>
            <a:endParaRPr lang="prs-AF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899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6EA6-D485-44F8-89BA-B2D58419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prs-AF" sz="3600" b="1" dirty="0">
                <a:cs typeface="B Nazanin" panose="00000400000000000000" pitchFamily="2" charset="-78"/>
              </a:rPr>
              <a:t>نقایص ورقه معلومات دوایی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8EB7-B50C-4902-A443-0E854E90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گاهی اوقات ممکن است </a:t>
            </a:r>
            <a:r>
              <a:rPr lang="prs-AF" sz="3600" dirty="0">
                <a:cs typeface="B Nazanin" panose="00000400000000000000" pitchFamily="2" charset="-78"/>
              </a:rPr>
              <a:t>ورقه معلومات دوایی </a:t>
            </a:r>
            <a:r>
              <a:rPr lang="fa-IR" sz="3600" dirty="0">
                <a:cs typeface="B Nazanin" panose="00000400000000000000" pitchFamily="2" charset="-78"/>
              </a:rPr>
              <a:t>گیج کننده یا متناقض باشند که  منجر به سوء تفاهم اطلاعات </a:t>
            </a:r>
            <a:r>
              <a:rPr lang="prs-AF" sz="3600" dirty="0">
                <a:cs typeface="B Nazanin" panose="00000400000000000000" pitchFamily="2" charset="-78"/>
              </a:rPr>
              <a:t>می </a:t>
            </a:r>
            <a:r>
              <a:rPr lang="fa-IR" sz="3600" dirty="0">
                <a:cs typeface="B Nazanin" panose="00000400000000000000" pitchFamily="2" charset="-78"/>
              </a:rPr>
              <a:t>شود.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گاهی </a:t>
            </a:r>
            <a:r>
              <a:rPr lang="fa-IR" sz="3600" dirty="0">
                <a:cs typeface="B Nazanin" panose="00000400000000000000" pitchFamily="2" charset="-78"/>
              </a:rPr>
              <a:t>ممکن است به جای ارائه اطلاعات عینی در مورد فواید و خطرات </a:t>
            </a:r>
            <a:r>
              <a:rPr lang="prs-AF" sz="3600" dirty="0">
                <a:cs typeface="B Nazanin" panose="00000400000000000000" pitchFamily="2" charset="-78"/>
              </a:rPr>
              <a:t>دوا</a:t>
            </a:r>
            <a:r>
              <a:rPr lang="fa-IR" sz="3600" dirty="0">
                <a:cs typeface="B Nazanin" panose="00000400000000000000" pitchFamily="2" charset="-78"/>
              </a:rPr>
              <a:t>،</a:t>
            </a:r>
            <a:r>
              <a:rPr lang="prs-AF" sz="3600" dirty="0">
                <a:cs typeface="B Nazanin" panose="00000400000000000000" pitchFamily="2" charset="-78"/>
              </a:rPr>
              <a:t> تمایل به جنبه تجارتی دوا</a:t>
            </a:r>
            <a:r>
              <a:rPr lang="fa-IR" sz="3600" dirty="0">
                <a:cs typeface="B Nazanin" panose="00000400000000000000" pitchFamily="2" charset="-78"/>
              </a:rPr>
              <a:t> داشته باشد</a:t>
            </a:r>
            <a:r>
              <a:rPr lang="prs-AF" sz="3600" dirty="0">
                <a:cs typeface="B Nazanin" panose="00000400000000000000" pitchFamily="2" charset="-78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prs-AF" sz="3600" dirty="0">
                <a:cs typeface="B Nazanin" panose="00000400000000000000" pitchFamily="2" charset="-78"/>
              </a:rPr>
              <a:t>)</a:t>
            </a:r>
          </a:p>
          <a:p>
            <a:pPr lvl="1" algn="r" rtl="1"/>
            <a:r>
              <a:rPr lang="prs-AF" sz="3200" dirty="0">
                <a:cs typeface="B Nazanin" panose="00000400000000000000" pitchFamily="2" charset="-78"/>
              </a:rPr>
              <a:t>به گونه مثال: یک تعداد ورقه معلومات دوایی که در فرانسه ساخته می شد در کشورهای افریقایی تعداد عارضه جانبی کمتر آن ذکر می شد.</a:t>
            </a:r>
          </a:p>
          <a:p>
            <a:pPr algn="r" rtl="1"/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822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9D2B-6E47-4084-8AC8-F4CFD1DF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>
                <a:cs typeface="B Nazanin" panose="00000400000000000000" pitchFamily="2" charset="-78"/>
              </a:rPr>
              <a:t>ادامه...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DA7E5-CC8D-4820-BA11-32CDC504D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400000000000000" pitchFamily="2" charset="-78"/>
              </a:rPr>
              <a:t>ورقه معلومات دوایی می تواند طولانی و پیچیده باشد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ورقه معلومات دوایی </a:t>
            </a:r>
            <a:r>
              <a:rPr lang="fa-IR" sz="3600" dirty="0">
                <a:cs typeface="B Nazanin" panose="00000400000000000000" pitchFamily="2" charset="-78"/>
              </a:rPr>
              <a:t>معمولاً در بسته بندی </a:t>
            </a:r>
            <a:r>
              <a:rPr lang="prs-AF" sz="3600" dirty="0">
                <a:cs typeface="B Nazanin" panose="00000400000000000000" pitchFamily="2" charset="-78"/>
              </a:rPr>
              <a:t>دوا</a:t>
            </a:r>
            <a:r>
              <a:rPr lang="fa-IR" sz="3600" dirty="0">
                <a:cs typeface="B Nazanin" panose="00000400000000000000" pitchFamily="2" charset="-78"/>
              </a:rPr>
              <a:t> موجود است</a:t>
            </a:r>
            <a:r>
              <a:rPr lang="prs-AF" sz="3600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اطلاعات ارائه شده</a:t>
            </a:r>
            <a:r>
              <a:rPr lang="prs-AF" sz="3600" dirty="0">
                <a:cs typeface="B Nazanin" panose="00000400000000000000" pitchFamily="2" charset="-78"/>
              </a:rPr>
              <a:t> در ورقه معلومات دوایی </a:t>
            </a:r>
            <a:r>
              <a:rPr lang="fa-IR" sz="3600" dirty="0">
                <a:cs typeface="B Nazanin" panose="00000400000000000000" pitchFamily="2" charset="-78"/>
              </a:rPr>
              <a:t>ممکن است با نیازهای سلامتی خاص </a:t>
            </a:r>
            <a:r>
              <a:rPr lang="prs-AF" sz="3600" dirty="0">
                <a:cs typeface="B Nazanin" panose="00000400000000000000" pitchFamily="2" charset="-78"/>
              </a:rPr>
              <a:t>مریض</a:t>
            </a:r>
            <a:r>
              <a:rPr lang="fa-IR" sz="3600" dirty="0">
                <a:cs typeface="B Nazanin" panose="00000400000000000000" pitchFamily="2" charset="-78"/>
              </a:rPr>
              <a:t> مرتبط نباشد.</a:t>
            </a:r>
            <a:endParaRPr lang="prs-AF" sz="3600" dirty="0">
              <a:cs typeface="B Nazanin" panose="00000400000000000000" pitchFamily="2" charset="-78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991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9CBF-50E0-4876-885F-C2EFAF9C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148"/>
            <a:ext cx="10515600" cy="5275815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prs-AF" sz="4000" b="1" dirty="0">
                <a:cs typeface="B Nazanin" panose="00000400000000000000" pitchFamily="2" charset="-78"/>
              </a:rPr>
              <a:t>پنجم: </a:t>
            </a:r>
            <a:r>
              <a:rPr lang="fa-IR" sz="4000" b="1" dirty="0">
                <a:cs typeface="B Nazanin" panose="00000400000000000000" pitchFamily="2" charset="-78"/>
              </a:rPr>
              <a:t>برچسب ها</a:t>
            </a:r>
            <a:r>
              <a:rPr lang="en-US" sz="4000" b="1" dirty="0">
                <a:cs typeface="B Nazanin" panose="00000400000000000000" pitchFamily="2" charset="-78"/>
              </a:rPr>
              <a:t> </a:t>
            </a:r>
            <a:r>
              <a:rPr lang="prs-AF" sz="4000" b="1" dirty="0">
                <a:cs typeface="B Nazanin" panose="00000400000000000000" pitchFamily="2" charset="-78"/>
              </a:rPr>
              <a:t>(لیبل)</a:t>
            </a:r>
            <a:r>
              <a:rPr lang="fa-IR" sz="4000" b="1" dirty="0">
                <a:cs typeface="B Nazanin" panose="00000400000000000000" pitchFamily="2" charset="-78"/>
              </a:rPr>
              <a:t> </a:t>
            </a:r>
            <a:r>
              <a:rPr lang="prs-AF" sz="4000" dirty="0">
                <a:cs typeface="B Nazanin" panose="00000400000000000000" pitchFamily="2" charset="-78"/>
              </a:rPr>
              <a:t>که در آن موارد ذیل درج می باشد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 شماره شناسایی توزیع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نام، قدرت، مقدار و </a:t>
            </a:r>
            <a:r>
              <a:rPr lang="prs-AF" sz="3600" dirty="0">
                <a:cs typeface="B Nazanin" panose="00000400000000000000" pitchFamily="2" charset="-78"/>
              </a:rPr>
              <a:t>وصف</a:t>
            </a:r>
            <a:r>
              <a:rPr lang="fa-IR" sz="3600" dirty="0">
                <a:cs typeface="B Nazanin" panose="00000400000000000000" pitchFamily="2" charset="-78"/>
              </a:rPr>
              <a:t> فیزیکی </a:t>
            </a:r>
            <a:r>
              <a:rPr lang="prs-AF" sz="3600" dirty="0">
                <a:cs typeface="B Nazanin" panose="00000400000000000000" pitchFamily="2" charset="-78"/>
              </a:rPr>
              <a:t>دوا</a:t>
            </a: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 دستورالعمل های استفاده و نکات احتیاطی 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دستورالعمل ذخیره سازی 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 تاریخ 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نام و آدرس پخش کننده.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نام مریض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How to Read a Medication (Drug) Label for Nurses">
            <a:extLst>
              <a:ext uri="{FF2B5EF4-FFF2-40B4-BE49-F238E27FC236}">
                <a16:creationId xmlns:a16="http://schemas.microsoft.com/office/drawing/2014/main" id="{FF92B64F-3E91-4ABD-AC2D-D02A891F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8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D3D454-3AB7-4B50-8916-2A39E8D87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9055"/>
            <a:ext cx="2219325" cy="2066925"/>
          </a:xfrm>
          <a:prstGeom prst="rect">
            <a:avLst/>
          </a:prstGeom>
        </p:spPr>
      </p:pic>
      <p:pic>
        <p:nvPicPr>
          <p:cNvPr id="1030" name="Picture 6" descr="Prescription Drug Labels: Actions Needed to Increase Awareness of Best  Practices for Accessible Labels for Individuals Who are Blind or Visually  Impaired | U.S. GAO">
            <a:extLst>
              <a:ext uri="{FF2B5EF4-FFF2-40B4-BE49-F238E27FC236}">
                <a16:creationId xmlns:a16="http://schemas.microsoft.com/office/drawing/2014/main" id="{E48F9602-BC77-4730-9B77-6C06E32BC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3539055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9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3125F-3732-4F67-99CD-D09F6477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" y="1112702"/>
            <a:ext cx="10780363" cy="55980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prs-AF" sz="3600" u="sng" dirty="0">
                <a:cs typeface="B Nazanin" panose="00000400000000000000" pitchFamily="2" charset="-78"/>
              </a:rPr>
              <a:t>اشتهارت دوایی دارای انواع ذیل می باشد</a:t>
            </a: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تبلیغات مستقیم به </a:t>
            </a:r>
            <a:r>
              <a:rPr lang="prs-AF" sz="3600" dirty="0">
                <a:cs typeface="B Nazanin" panose="00000400000000000000" pitchFamily="2" charset="-78"/>
              </a:rPr>
              <a:t> تجویز کننده گان دوا یا </a:t>
            </a:r>
            <a:r>
              <a:rPr lang="en-US" sz="3200" dirty="0">
                <a:cs typeface="B Nazanin" panose="00000400000000000000" pitchFamily="2" charset="-78"/>
              </a:rPr>
              <a:t>Direct-to-Consumer Advertising (DTCA)</a:t>
            </a:r>
            <a:r>
              <a:rPr lang="prs-AF" sz="3200" dirty="0">
                <a:cs typeface="B Nazanin" panose="00000400000000000000" pitchFamily="2" charset="-78"/>
              </a:rPr>
              <a:t> 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کنفرانس های </a:t>
            </a:r>
            <a:r>
              <a:rPr lang="prs-AF" sz="3600" dirty="0">
                <a:cs typeface="B Nazanin" panose="00000400000000000000" pitchFamily="2" charset="-78"/>
              </a:rPr>
              <a:t>طبی و</a:t>
            </a:r>
            <a:r>
              <a:rPr lang="fa-IR" sz="3600" dirty="0">
                <a:cs typeface="B Nazanin" panose="00000400000000000000" pitchFamily="2" charset="-78"/>
              </a:rPr>
              <a:t> سمیناره</a:t>
            </a:r>
            <a:r>
              <a:rPr lang="prs-AF" sz="3600" dirty="0">
                <a:cs typeface="B Nazanin" panose="00000400000000000000" pitchFamily="2" charset="-78"/>
              </a:rPr>
              <a:t>ا</a:t>
            </a:r>
            <a:endParaRPr lang="fa-IR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بازدید نماینده </a:t>
            </a:r>
            <a:r>
              <a:rPr lang="prs-AF" sz="3600" dirty="0">
                <a:cs typeface="B Nazanin" panose="00000400000000000000" pitchFamily="2" charset="-78"/>
              </a:rPr>
              <a:t>تولید کننده یا تورید کننده دوا</a:t>
            </a:r>
            <a:r>
              <a:rPr lang="fa-IR" sz="3600" dirty="0">
                <a:cs typeface="B Nazanin" panose="00000400000000000000" pitchFamily="2" charset="-78"/>
              </a:rPr>
              <a:t> 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بازاریابی آنلاین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مواد چاپی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آموزش مداوم </a:t>
            </a:r>
            <a:r>
              <a:rPr lang="prs-AF" sz="3600" dirty="0">
                <a:cs typeface="B Nazanin" panose="00000400000000000000" pitchFamily="2" charset="-78"/>
              </a:rPr>
              <a:t>طبی</a:t>
            </a:r>
            <a:r>
              <a:rPr lang="fa-IR" sz="3600" dirty="0">
                <a:cs typeface="B Nazanin" panose="00000400000000000000" pitchFamily="2" charset="-78"/>
              </a:rPr>
              <a:t> </a:t>
            </a:r>
            <a:r>
              <a:rPr lang="en-US" sz="3200" dirty="0">
                <a:cs typeface="B Nazanin" panose="00000400000000000000" pitchFamily="2" charset="-78"/>
              </a:rPr>
              <a:t>Continuing Medical Education (CME)</a:t>
            </a:r>
            <a:endParaRPr lang="prs-AF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تبلیغات </a:t>
            </a:r>
            <a:r>
              <a:rPr lang="prs-AF" sz="3600" dirty="0">
                <a:cs typeface="B Nazanin" panose="00000400000000000000" pitchFamily="2" charset="-78"/>
              </a:rPr>
              <a:t>ادویه</a:t>
            </a:r>
            <a:r>
              <a:rPr lang="fa-IR" sz="3600" dirty="0">
                <a:cs typeface="B Nazanin" panose="00000400000000000000" pitchFamily="2" charset="-78"/>
              </a:rPr>
              <a:t> در مجلات و نشریات</a:t>
            </a:r>
            <a:r>
              <a:rPr lang="prs-AF" sz="3600" dirty="0">
                <a:cs typeface="B Nazanin" panose="00000400000000000000" pitchFamily="2" charset="-78"/>
              </a:rPr>
              <a:t> طبی.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A5E62F-E780-4C77-B02B-FFE11359F0A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prs-AF" sz="4000" b="1" dirty="0">
                <a:cs typeface="B Nazanin" panose="00000400000000000000" pitchFamily="2" charset="-78"/>
              </a:rPr>
              <a:t>ششم: اشتهارات دوا</a:t>
            </a:r>
            <a:endParaRPr lang="en-US" sz="4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80" y="2438266"/>
            <a:ext cx="3529890" cy="24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2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8EB7-B50C-4902-A443-0E854E90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825625"/>
            <a:ext cx="10836965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prs-AF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تاثیرات مثبت اشتهارات معتبر</a:t>
            </a: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افزایش آگاهی</a:t>
            </a:r>
            <a:r>
              <a:rPr lang="prs-AF" sz="3600" dirty="0">
                <a:cs typeface="B Nazanin" panose="00000400000000000000" pitchFamily="2" charset="-78"/>
              </a:rPr>
              <a:t> کارکنان صحی</a:t>
            </a:r>
            <a:endParaRPr lang="prs-AF" sz="3600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بهبود نتایج </a:t>
            </a:r>
            <a:r>
              <a:rPr lang="prs-AF" sz="3600" dirty="0">
                <a:cs typeface="B Nazanin" panose="00000400000000000000" pitchFamily="2" charset="-78"/>
              </a:rPr>
              <a:t>تداوی با استفاده معلومات جدید (ریفرنس)</a:t>
            </a:r>
          </a:p>
          <a:p>
            <a:pPr marL="0" indent="0" algn="r" rtl="1">
              <a:buNone/>
            </a:pP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7ECFB6-8BD3-4FB9-B0AA-EAB2CD61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29DF-1267-4EF7-AD52-51B26823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8D83-00FE-434B-9814-B67B5C064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b="1" dirty="0">
                <a:cs typeface="B Nazanin" panose="00000400000000000000" pitchFamily="2" charset="-78"/>
              </a:rPr>
              <a:t>اهداف</a:t>
            </a:r>
            <a:endParaRPr lang="fa-IR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منابع </a:t>
            </a:r>
            <a:r>
              <a:rPr lang="prs-AF" sz="3600" dirty="0">
                <a:cs typeface="B Nazanin" panose="00000400000000000000" pitchFamily="2" charset="-78"/>
              </a:rPr>
              <a:t>معلومات</a:t>
            </a:r>
            <a:r>
              <a:rPr lang="fa-IR" sz="3600" dirty="0">
                <a:cs typeface="B Nazanin" panose="00000400000000000000" pitchFamily="2" charset="-78"/>
              </a:rPr>
              <a:t> دوا</a:t>
            </a:r>
            <a:r>
              <a:rPr lang="prs-AF" sz="3600" dirty="0">
                <a:cs typeface="B Nazanin" panose="00000400000000000000" pitchFamily="2" charset="-78"/>
              </a:rPr>
              <a:t>یی و </a:t>
            </a:r>
            <a:r>
              <a:rPr lang="fa-IR" sz="3600" dirty="0">
                <a:cs typeface="B Nazanin" panose="00000400000000000000" pitchFamily="2" charset="-78"/>
              </a:rPr>
              <a:t>اهمیت</a:t>
            </a:r>
            <a:r>
              <a:rPr lang="prs-AF" sz="3600" dirty="0">
                <a:cs typeface="B Nazanin" panose="00000400000000000000" pitchFamily="2" charset="-78"/>
              </a:rPr>
              <a:t> آن</a:t>
            </a:r>
            <a:endParaRPr lang="fa-IR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چگونگی ارزیابی کیفیت منابع </a:t>
            </a:r>
            <a:r>
              <a:rPr lang="prs-AF" sz="3600" dirty="0">
                <a:cs typeface="B Nazanin" panose="00000400000000000000" pitchFamily="2" charset="-78"/>
              </a:rPr>
              <a:t>معلومات</a:t>
            </a:r>
            <a:r>
              <a:rPr lang="fa-IR" sz="3600" dirty="0">
                <a:cs typeface="B Nazanin" panose="00000400000000000000" pitchFamily="2" charset="-78"/>
              </a:rPr>
              <a:t> دوا</a:t>
            </a:r>
            <a:r>
              <a:rPr lang="prs-AF" sz="3600" dirty="0">
                <a:cs typeface="B Nazanin" panose="00000400000000000000" pitchFamily="2" charset="-78"/>
              </a:rPr>
              <a:t>یی</a:t>
            </a:r>
            <a:endParaRPr lang="en-US" sz="3600" dirty="0">
              <a:cs typeface="B Nazanin" panose="00000400000000000000" pitchFamily="2" charset="-78"/>
            </a:endParaRP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انواع مختلف منابع </a:t>
            </a:r>
            <a:r>
              <a:rPr lang="prs-AF" sz="3600" dirty="0">
                <a:cs typeface="B Nazanin" panose="00000400000000000000" pitchFamily="2" charset="-78"/>
              </a:rPr>
              <a:t>معلومات</a:t>
            </a:r>
            <a:r>
              <a:rPr lang="fa-IR" sz="3600" dirty="0">
                <a:cs typeface="B Nazanin" panose="00000400000000000000" pitchFamily="2" charset="-78"/>
              </a:rPr>
              <a:t> دوا</a:t>
            </a:r>
            <a:r>
              <a:rPr lang="prs-AF" sz="3600" dirty="0">
                <a:cs typeface="B Nazanin" panose="00000400000000000000" pitchFamily="2" charset="-78"/>
              </a:rPr>
              <a:t>یی</a:t>
            </a:r>
            <a:endParaRPr lang="en-US" sz="3600" dirty="0">
              <a:cs typeface="B Nazanin" panose="00000400000000000000" pitchFamily="2" charset="-78"/>
            </a:endParaRP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 استفاده معلومات از یک مقاله تحقیقی دوایی چگونه صورت می گیرد</a:t>
            </a:r>
            <a:endParaRPr lang="en-US" sz="3600" dirty="0">
              <a:cs typeface="B Nazanin" panose="00000400000000000000" pitchFamily="2" charset="-78"/>
            </a:endParaRPr>
          </a:p>
          <a:p>
            <a:pPr algn="r" rtl="1"/>
            <a:endParaRPr lang="prs-AF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endParaRPr lang="en-US" sz="3600" dirty="0">
              <a:cs typeface="B Nazanin" panose="00000400000000000000" pitchFamily="2" charset="-78"/>
            </a:endParaRPr>
          </a:p>
          <a:p>
            <a:pPr algn="r" rtl="1"/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920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8EB7-B50C-4902-A443-0E854E90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prs-AF" sz="3600" u="sng" dirty="0">
                <a:cs typeface="B Nazanin" panose="00000400000000000000" pitchFamily="2" charset="-78"/>
              </a:rPr>
              <a:t>تاثیرات منفی اشتهارات دوا </a:t>
            </a:r>
          </a:p>
          <a:p>
            <a:pPr marL="0" indent="0" algn="r" rtl="1">
              <a:buNone/>
            </a:pPr>
            <a:r>
              <a:rPr lang="fa-IR" sz="3600" dirty="0">
                <a:cs typeface="B Nazanin" panose="00000400000000000000" pitchFamily="2" charset="-78"/>
              </a:rPr>
              <a:t>می تواند منجر به استفاده بیش از حد از </a:t>
            </a:r>
            <a:r>
              <a:rPr lang="prs-AF" sz="3600" dirty="0">
                <a:cs typeface="B Nazanin" panose="00000400000000000000" pitchFamily="2" charset="-78"/>
              </a:rPr>
              <a:t>دوا</a:t>
            </a:r>
            <a:r>
              <a:rPr lang="fa-IR" sz="3600" dirty="0">
                <a:cs typeface="B Nazanin" panose="00000400000000000000" pitchFamily="2" charset="-78"/>
              </a:rPr>
              <a:t> شود، زیرا </a:t>
            </a:r>
            <a:r>
              <a:rPr lang="prs-AF" sz="3600" dirty="0">
                <a:cs typeface="B Nazanin" panose="00000400000000000000" pitchFamily="2" charset="-78"/>
              </a:rPr>
              <a:t>مریضان</a:t>
            </a:r>
            <a:r>
              <a:rPr lang="fa-IR" sz="3600" dirty="0">
                <a:cs typeface="B Nazanin" panose="00000400000000000000" pitchFamily="2" charset="-78"/>
              </a:rPr>
              <a:t> و </a:t>
            </a:r>
            <a:r>
              <a:rPr lang="prs-AF" sz="3600" dirty="0">
                <a:cs typeface="B Nazanin" panose="00000400000000000000" pitchFamily="2" charset="-78"/>
              </a:rPr>
              <a:t> عرضه کنندگان خدمات</a:t>
            </a:r>
            <a:r>
              <a:rPr lang="fa-IR" sz="3600" dirty="0">
                <a:cs typeface="B Nazanin" panose="00000400000000000000" pitchFamily="2" charset="-78"/>
              </a:rPr>
              <a:t> </a:t>
            </a:r>
            <a:r>
              <a:rPr lang="prs-AF" sz="3600" dirty="0">
                <a:cs typeface="B Nazanin" panose="00000400000000000000" pitchFamily="2" charset="-78"/>
              </a:rPr>
              <a:t>صحی،</a:t>
            </a:r>
            <a:r>
              <a:rPr lang="fa-IR" sz="3600" dirty="0">
                <a:cs typeface="B Nazanin" panose="00000400000000000000" pitchFamily="2" charset="-78"/>
              </a:rPr>
              <a:t> </a:t>
            </a:r>
            <a:r>
              <a:rPr lang="prs-AF" sz="3600" dirty="0">
                <a:cs typeface="B Nazanin" panose="00000400000000000000" pitchFamily="2" charset="-78"/>
              </a:rPr>
              <a:t>ادویه</a:t>
            </a:r>
            <a:r>
              <a:rPr lang="fa-IR" sz="3600" dirty="0">
                <a:cs typeface="B Nazanin" panose="00000400000000000000" pitchFamily="2" charset="-78"/>
              </a:rPr>
              <a:t> جدیدتر و </a:t>
            </a:r>
            <a:r>
              <a:rPr lang="prs-AF" sz="3600" dirty="0">
                <a:cs typeface="B Nazanin" panose="00000400000000000000" pitchFamily="2" charset="-78"/>
              </a:rPr>
              <a:t>قیمت</a:t>
            </a:r>
            <a:r>
              <a:rPr lang="fa-IR" sz="3600" dirty="0">
                <a:cs typeface="B Nazanin" panose="00000400000000000000" pitchFamily="2" charset="-78"/>
              </a:rPr>
              <a:t> تر را به جای </a:t>
            </a:r>
            <a:r>
              <a:rPr lang="prs-AF" sz="3600" dirty="0">
                <a:cs typeface="B Nazanin" panose="00000400000000000000" pitchFamily="2" charset="-78"/>
              </a:rPr>
              <a:t>ادویه</a:t>
            </a:r>
            <a:r>
              <a:rPr lang="fa-IR" sz="3600" dirty="0">
                <a:cs typeface="B Nazanin" panose="00000400000000000000" pitchFamily="2" charset="-78"/>
              </a:rPr>
              <a:t> </a:t>
            </a:r>
            <a:r>
              <a:rPr lang="prs-AF" sz="3600" dirty="0">
                <a:cs typeface="B Nazanin" panose="00000400000000000000" pitchFamily="2" charset="-78"/>
              </a:rPr>
              <a:t>موجوده</a:t>
            </a:r>
            <a:r>
              <a:rPr lang="fa-IR" sz="3600" dirty="0">
                <a:cs typeface="B Nazanin" panose="00000400000000000000" pitchFamily="2" charset="-78"/>
              </a:rPr>
              <a:t> و ارزان انتخاب می کنند.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853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290BC-1004-4CD1-81AE-4ECA7BD9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3" y="1614355"/>
            <a:ext cx="11956473" cy="2838375"/>
          </a:xfrm>
        </p:spPr>
        <p:txBody>
          <a:bodyPr>
            <a:normAutofit fontScale="92500"/>
          </a:bodyPr>
          <a:lstStyle/>
          <a:p>
            <a:pPr marL="0" indent="0" algn="ctr" rtl="1">
              <a:buNone/>
            </a:pPr>
            <a:r>
              <a:rPr lang="fa-IR" sz="3600" b="1" dirty="0">
                <a:cs typeface="B Nazanin" panose="00000400000000000000" pitchFamily="2" charset="-78"/>
              </a:rPr>
              <a:t>معیارهای اخلاقی سازمان </a:t>
            </a:r>
            <a:r>
              <a:rPr lang="prs-AF" sz="3600" b="1" dirty="0">
                <a:cs typeface="B Nazanin" panose="00000400000000000000" pitchFamily="2" charset="-78"/>
              </a:rPr>
              <a:t>صحی جهان برای اشتهارات دوایی:</a:t>
            </a:r>
            <a:endParaRPr lang="fa-IR" sz="36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3600" b="1" dirty="0">
              <a:cs typeface="B Nazanin" panose="00000400000000000000" pitchFamily="2" charset="-78"/>
            </a:endParaRP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اشتهارات </a:t>
            </a:r>
            <a:r>
              <a:rPr lang="fa-IR" sz="3600" dirty="0">
                <a:cs typeface="B Nazanin" panose="00000400000000000000" pitchFamily="2" charset="-78"/>
              </a:rPr>
              <a:t>باید اطلاعات دقیق و </a:t>
            </a:r>
            <a:r>
              <a:rPr lang="prs-AF" sz="3600" dirty="0">
                <a:cs typeface="B Nazanin" panose="00000400000000000000" pitchFamily="2" charset="-78"/>
              </a:rPr>
              <a:t>درست</a:t>
            </a:r>
            <a:r>
              <a:rPr lang="fa-IR" sz="3600" dirty="0">
                <a:cs typeface="B Nazanin" panose="00000400000000000000" pitchFamily="2" charset="-78"/>
              </a:rPr>
              <a:t> در </a:t>
            </a:r>
            <a:r>
              <a:rPr lang="prs-AF" sz="3600" dirty="0">
                <a:cs typeface="B Nazanin" panose="00000400000000000000" pitchFamily="2" charset="-78"/>
              </a:rPr>
              <a:t>مورد</a:t>
            </a:r>
            <a:r>
              <a:rPr lang="fa-IR" sz="3600" dirty="0">
                <a:cs typeface="B Nazanin" panose="00000400000000000000" pitchFamily="2" charset="-78"/>
              </a:rPr>
              <a:t> فواید، خطرات، محدودیت ها و</a:t>
            </a:r>
            <a:r>
              <a:rPr lang="prs-AF" sz="3600" dirty="0">
                <a:cs typeface="B Nazanin" panose="00000400000000000000" pitchFamily="2" charset="-78"/>
              </a:rPr>
              <a:t> طرز</a:t>
            </a:r>
            <a:r>
              <a:rPr lang="fa-IR" sz="3600" dirty="0">
                <a:cs typeface="B Nazanin" panose="00000400000000000000" pitchFamily="2" charset="-78"/>
              </a:rPr>
              <a:t> استفاده مناسب</a:t>
            </a:r>
            <a:r>
              <a:rPr lang="prs-AF" sz="3600" dirty="0">
                <a:cs typeface="B Nazanin" panose="00000400000000000000" pitchFamily="2" charset="-78"/>
              </a:rPr>
              <a:t>  ادویه را </a:t>
            </a:r>
            <a:r>
              <a:rPr lang="fa-IR" sz="3600" dirty="0">
                <a:cs typeface="B Nazanin" panose="00000400000000000000" pitchFamily="2" charset="-78"/>
              </a:rPr>
              <a:t> ارائه دهند.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اشتهارات باید </a:t>
            </a:r>
            <a:r>
              <a:rPr lang="fa-IR" sz="3600" dirty="0">
                <a:cs typeface="B Nazanin" panose="00000400000000000000" pitchFamily="2" charset="-78"/>
              </a:rPr>
              <a:t>مبتنی بر</a:t>
            </a:r>
            <a:r>
              <a:rPr lang="prs-AF" sz="3600" dirty="0">
                <a:cs typeface="B Nazanin" panose="00000400000000000000" pitchFamily="2" charset="-78"/>
              </a:rPr>
              <a:t> شواهد</a:t>
            </a:r>
            <a:r>
              <a:rPr lang="fa-IR" sz="3600" dirty="0">
                <a:cs typeface="B Nazanin" panose="00000400000000000000" pitchFamily="2" charset="-78"/>
              </a:rPr>
              <a:t> معتبر باشد و اغراق آمیز یا گمراه کننده نباشد.</a:t>
            </a:r>
          </a:p>
          <a:p>
            <a:pPr algn="r" rtl="1"/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946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B045-2A1D-46A9-BE74-28AEB77B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ادامه..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92F4-13A2-494A-AC7E-013BB743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اگر </a:t>
            </a:r>
            <a:r>
              <a:rPr lang="prs-AF" sz="3600" dirty="0">
                <a:cs typeface="B Nazanin" panose="00000400000000000000" pitchFamily="2" charset="-78"/>
              </a:rPr>
              <a:t>یک دوا</a:t>
            </a:r>
            <a:r>
              <a:rPr lang="fa-IR" sz="3600" dirty="0">
                <a:cs typeface="B Nazanin" panose="00000400000000000000" pitchFamily="2" charset="-78"/>
              </a:rPr>
              <a:t> با سایر </a:t>
            </a:r>
            <a:r>
              <a:rPr lang="prs-AF" sz="3600" dirty="0">
                <a:cs typeface="B Nazanin" panose="00000400000000000000" pitchFamily="2" charset="-78"/>
              </a:rPr>
              <a:t>ادویه</a:t>
            </a:r>
            <a:r>
              <a:rPr lang="fa-IR" sz="3600" dirty="0">
                <a:cs typeface="B Nazanin" panose="00000400000000000000" pitchFamily="2" charset="-78"/>
              </a:rPr>
              <a:t> مقایسه می شود، مقایسه باید منصفانه، معتبر و بر اساس پارامترهای مناسب باشد.</a:t>
            </a: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مطالب تبلیغاتی باید شامل اطلاعات واضح و جامع در مورد م</a:t>
            </a:r>
            <a:r>
              <a:rPr lang="prs-AF" sz="3600" dirty="0">
                <a:cs typeface="B Nazanin" panose="00000400000000000000" pitchFamily="2" charset="-78"/>
              </a:rPr>
              <a:t>صونیت دوایی</a:t>
            </a:r>
            <a:r>
              <a:rPr lang="fa-IR" sz="3600" dirty="0">
                <a:cs typeface="B Nazanin" panose="00000400000000000000" pitchFamily="2" charset="-78"/>
              </a:rPr>
              <a:t>، از جمله </a:t>
            </a:r>
            <a:r>
              <a:rPr lang="prs-AF" sz="3600" dirty="0">
                <a:cs typeface="B Nazanin" panose="00000400000000000000" pitchFamily="2" charset="-78"/>
              </a:rPr>
              <a:t>تاثیرات</a:t>
            </a:r>
            <a:r>
              <a:rPr lang="fa-IR" sz="3600" dirty="0">
                <a:cs typeface="B Nazanin" panose="00000400000000000000" pitchFamily="2" charset="-78"/>
              </a:rPr>
              <a:t> جانبی و اقدامات احتیاطی باشد.</a:t>
            </a:r>
            <a:endParaRPr lang="prs-AF" sz="3600" dirty="0">
              <a:cs typeface="B Nazanin" panose="00000400000000000000" pitchFamily="2" charset="-78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8556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B045-2A1D-46A9-BE74-28AEB77B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ادامه....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92F4-13A2-494A-AC7E-013BB743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400000000000000" pitchFamily="2" charset="-78"/>
              </a:rPr>
              <a:t>اطلاعات باید بی طرفانه باشد (</a:t>
            </a:r>
            <a:r>
              <a:rPr lang="en-US" sz="3600" dirty="0">
                <a:cs typeface="B Nazanin" panose="00000400000000000000" pitchFamily="2" charset="-78"/>
              </a:rPr>
              <a:t>Unbiased</a:t>
            </a:r>
            <a:r>
              <a:rPr lang="prs-AF" sz="3600" dirty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باید هویت و وابستگی ناشر معلومات در تمام مطالب تبلیغاتی واضح باشد.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0300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B045-2A1D-46A9-BE74-28AEB77B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ادامه...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92F4-13A2-494A-AC7E-013BB743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400000000000000" pitchFamily="2" charset="-78"/>
              </a:rPr>
              <a:t>کارمندان صحی باید استقلال خود را حفظ کنند و هدایا، یا هر مواد تشویقی را در رابطه با تبلیغ دوا نپذیرند.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هدف فعالیت های تبلیغاتی باید کارکنان صحی باشد، </a:t>
            </a:r>
            <a:r>
              <a:rPr lang="prs-AF" sz="3600" u="sng" dirty="0">
                <a:cs typeface="B Nazanin" panose="00000400000000000000" pitchFamily="2" charset="-78"/>
              </a:rPr>
              <a:t>نه هدف قرار دادن  گسترده از مردم</a:t>
            </a:r>
            <a:r>
              <a:rPr lang="prs-AF" sz="3600" dirty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5939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B045-2A1D-46A9-BE74-28AEB77B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ادامه..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92F4-13A2-494A-AC7E-013BB743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400000000000000" pitchFamily="2" charset="-78"/>
              </a:rPr>
              <a:t>اشتهارت دوایی باید مطابق با قوانین و مقررات باشد.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مطالب تبلیغاتی به شیوه ای واضح، قابل فهم بوده و گمراه  کننده نباشد.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5946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093D-C05E-47A9-9832-E37B215F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228E-5343-4BA2-96A7-35F54F2EB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400000000000000" pitchFamily="2" charset="-78"/>
              </a:rPr>
              <a:t>آمریت تنظیم و کنترول تبلیغات و اشتهارات دوایی وزارت صحت عامه جدید تاسیس می باشد که در زمینه ارزیابی موضوعات تبلیغی دوایی فعالیت دارد</a:t>
            </a:r>
          </a:p>
          <a:p>
            <a:pPr algn="r" rtl="1"/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0159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890-4C8C-40AB-B10B-CE50A477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458"/>
            <a:ext cx="10515600" cy="1307230"/>
          </a:xfrm>
        </p:spPr>
        <p:txBody>
          <a:bodyPr>
            <a:normAutofit fontScale="90000"/>
          </a:bodyPr>
          <a:lstStyle/>
          <a:p>
            <a:pPr lvl="0" algn="ctr" rtl="1">
              <a:spcBef>
                <a:spcPts val="1000"/>
              </a:spcBef>
            </a:pPr>
            <a:br>
              <a:rPr lang="prs-AF" sz="5000" dirty="0">
                <a:solidFill>
                  <a:prstClr val="black"/>
                </a:solidFill>
                <a:latin typeface="Calibri" panose="020F0502020204030204"/>
                <a:ea typeface="+mn-ea"/>
                <a:cs typeface="B Nazanin" panose="00000400000000000000" pitchFamily="2" charset="-78"/>
              </a:rPr>
            </a:br>
            <a:r>
              <a:rPr lang="prs-AF" sz="5000" dirty="0">
                <a:solidFill>
                  <a:prstClr val="black"/>
                </a:solidFill>
                <a:latin typeface="Calibri" panose="020F0502020204030204"/>
                <a:ea typeface="+mn-ea"/>
                <a:cs typeface="B Nazanin" panose="00000400000000000000" pitchFamily="2" charset="-78"/>
              </a:rPr>
              <a:t>چگونه، چطور و چه وقت می توان از معلومات یک مقاله تحقیقی دوایی استفاده نمود؟</a:t>
            </a:r>
            <a:br>
              <a:rPr lang="prs-AF" sz="5000" dirty="0">
                <a:solidFill>
                  <a:prstClr val="black"/>
                </a:solidFill>
                <a:latin typeface="Calibri" panose="020F0502020204030204"/>
                <a:ea typeface="+mn-ea"/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9741-F25F-484C-97B1-2DB1D4856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515"/>
            <a:ext cx="10515600" cy="403844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prs-AF" sz="36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prs-AF" sz="3600" dirty="0">
                <a:cs typeface="B Nazanin" panose="00000400000000000000" pitchFamily="2" charset="-78"/>
              </a:rPr>
              <a:t>از آنجای که معلومات دوایی اکثرا مبتنی بر تحقیقات علمی می باشد لازم است تا به نکات آتی  توجه شود </a:t>
            </a:r>
          </a:p>
          <a:p>
            <a:pPr algn="r" rtl="1"/>
            <a:endParaRPr lang="prs-AF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475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600" dirty="0">
                <a:cs typeface="2  Nazanin" panose="00000400000000000000" pitchFamily="2" charset="-78"/>
              </a:rPr>
              <a:t>یافته های یک یا چند داکتر </a:t>
            </a:r>
            <a:r>
              <a:rPr lang="prs-AF" sz="3600" dirty="0">
                <a:cs typeface="2  Nazanin" panose="00000400000000000000" pitchFamily="2" charset="-78"/>
              </a:rPr>
              <a:t>که به آن گزارش واقعه یا سلسله واقعات (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series </a:t>
            </a:r>
            <a:r>
              <a:rPr lang="prs-AF" sz="3600" dirty="0">
                <a:solidFill>
                  <a:prstClr val="black"/>
                </a:solidFill>
                <a:cs typeface="+mj-cs"/>
              </a:rPr>
              <a:t>ـ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en-US" sz="3200" dirty="0">
                <a:solidFill>
                  <a:prstClr val="black"/>
                </a:solidFill>
                <a:cs typeface="+mj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prs-AF" sz="3600" dirty="0">
                <a:cs typeface="2  Nazanin" panose="00000400000000000000" pitchFamily="2" charset="-78"/>
              </a:rPr>
              <a:t>)</a:t>
            </a:r>
            <a:r>
              <a:rPr lang="ar-SA" sz="3600" dirty="0">
                <a:cs typeface="2  Nazanin" panose="00000400000000000000" pitchFamily="2" charset="-78"/>
              </a:rPr>
              <a:t> </a:t>
            </a:r>
            <a:r>
              <a:rPr lang="prs-AF" sz="3600" dirty="0">
                <a:cs typeface="2  Nazanin" panose="00000400000000000000" pitchFamily="2" charset="-78"/>
              </a:rPr>
              <a:t>گفته می شود ، </a:t>
            </a:r>
            <a:r>
              <a:rPr lang="ar-SA" sz="3600" dirty="0">
                <a:cs typeface="2  Nazanin" panose="00000400000000000000" pitchFamily="2" charset="-78"/>
              </a:rPr>
              <a:t>به دلیل حجم نمونه کوچک، عدم </a:t>
            </a:r>
            <a:r>
              <a:rPr lang="prs-AF" sz="3600" dirty="0">
                <a:cs typeface="2  Nazanin" panose="00000400000000000000" pitchFamily="2" charset="-78"/>
              </a:rPr>
              <a:t>موجودیت </a:t>
            </a:r>
            <a:r>
              <a:rPr lang="ar-SA" sz="3600" dirty="0">
                <a:cs typeface="2  Nazanin" panose="00000400000000000000" pitchFamily="2" charset="-78"/>
              </a:rPr>
              <a:t>گروپ کنترول و معروض بودن به خطاهای متعدد قابل اعتماد نمی باشند.</a:t>
            </a:r>
          </a:p>
          <a:p>
            <a:pPr algn="r" rtl="1"/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981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7354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600" dirty="0">
                <a:cs typeface="2  Nazanin" panose="00000400000000000000" pitchFamily="2" charset="-78"/>
              </a:rPr>
              <a:t>در مواردی كه تحقیق به نوعي به صحت انسان و حيوان ارتباط داشته باشد  ايجاب دقت زيادي را در قسمت جوانب حقوقي واخلاقي مي نمايد. </a:t>
            </a:r>
            <a:endParaRPr lang="prs-AF" sz="3600" dirty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3600" dirty="0">
                <a:cs typeface="2  Nazanin" panose="00000400000000000000" pitchFamily="2" charset="-78"/>
              </a:rPr>
              <a:t>بدون مجوز کمیته های بازنگری حقوقی و اخلاقی هر داکتری نمی تواند دست به تحقیق بزند.</a:t>
            </a:r>
          </a:p>
          <a:p>
            <a:pPr algn="r" rtl="1"/>
            <a:endParaRPr lang="en-US" sz="32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908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8EB7-B50C-4902-A443-0E854E90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071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400000000000000" pitchFamily="2" charset="-78"/>
              </a:rPr>
              <a:t>منابعی می باشد که جهت استفاده دوا از آن استفاده می شود.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 از این منابع  کارمندان صحی و مریضان جهت دانستن</a:t>
            </a:r>
            <a:r>
              <a:rPr lang="en-US" sz="3600" dirty="0">
                <a:cs typeface="B Nazanin" panose="00000400000000000000" pitchFamily="2" charset="-78"/>
              </a:rPr>
              <a:t> </a:t>
            </a:r>
            <a:r>
              <a:rPr lang="prs-AF" sz="3600" dirty="0">
                <a:cs typeface="B Nazanin" panose="00000400000000000000" pitchFamily="2" charset="-78"/>
              </a:rPr>
              <a:t>دوز، عوارض جانبی، تاثیرات متقابل دوایی و سایر معلومات مهم مرتبط با ادویه، استفاده می کنند.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FC3FDB-7667-46CC-96C0-308E3585E87D}"/>
              </a:ext>
            </a:extLst>
          </p:cNvPr>
          <p:cNvSpPr txBox="1">
            <a:spLocks/>
          </p:cNvSpPr>
          <p:nvPr/>
        </p:nvSpPr>
        <p:spPr>
          <a:xfrm>
            <a:off x="351183" y="556591"/>
            <a:ext cx="11489634" cy="112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prs-AF" b="1" dirty="0">
                <a:cs typeface="B Nazanin" panose="00000400000000000000" pitchFamily="2" charset="-78"/>
              </a:rPr>
              <a:t>منابع معلومات دوایی و اهمیت آن</a:t>
            </a:r>
            <a:endParaRPr lang="en-US" b="1" strike="sngStrik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1310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r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a-IR" alt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Nazanin" panose="00000400000000000000" pitchFamily="2" charset="-78"/>
              </a:rPr>
              <a:t>تحقیقات، حاوی خطا های زیادی است مانند: خطأ در انتخاب، خطأ در یاد آوری، خطأ در پیمایش، خطای راندم و امثالهم. این خطا ها سبب متأثر شدن برداشت مناسب از نتایج تحقیقات می شوند </a:t>
            </a:r>
            <a:r>
              <a:rPr lang="en-US" alt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Nazanin" panose="00000400000000000000" pitchFamily="2" charset="-78"/>
              </a:rPr>
              <a:t>Cohen, 2011)</a:t>
            </a:r>
            <a:r>
              <a:rPr lang="fa-IR" alt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Nazanin" panose="00000400000000000000" pitchFamily="2" charset="-78"/>
              </a:rPr>
              <a:t>). </a:t>
            </a:r>
            <a:endParaRPr lang="prs-AF" alt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  <a:p>
            <a:pPr marL="342900" lvl="0" indent="-342900" algn="r" rt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fa-IR" altLang="en-US" sz="3600" kern="0" dirty="0">
                <a:solidFill>
                  <a:srgbClr val="000000"/>
                </a:solidFill>
                <a:latin typeface="Arial"/>
                <a:cs typeface="B Zar" panose="00000400000000000000" pitchFamily="2" charset="-78"/>
              </a:rPr>
              <a:t> </a:t>
            </a:r>
            <a:r>
              <a:rPr lang="prs-AF" altLang="en-US" sz="3600" kern="0" dirty="0">
                <a:solidFill>
                  <a:srgbClr val="000000"/>
                </a:solidFill>
                <a:latin typeface="Arial"/>
                <a:cs typeface="B Zar" panose="00000400000000000000" pitchFamily="2" charset="-78"/>
              </a:rPr>
              <a:t>لذا </a:t>
            </a:r>
            <a:r>
              <a:rPr lang="fa-IR" altLang="en-US" sz="3600" kern="0" dirty="0">
                <a:solidFill>
                  <a:srgbClr val="000000"/>
                </a:solidFill>
                <a:latin typeface="Arial"/>
                <a:cs typeface="B Zar" panose="00000400000000000000" pitchFamily="2" charset="-78"/>
              </a:rPr>
              <a:t>برای  تغییر در پلان تداوی نباید به یافته های یک یا دو تحقیق اکتفا نمود  بلکه </a:t>
            </a:r>
            <a:r>
              <a:rPr lang="prs-AF" altLang="en-US" sz="3600" kern="0" dirty="0">
                <a:solidFill>
                  <a:srgbClr val="000000"/>
                </a:solidFill>
                <a:latin typeface="Arial"/>
                <a:cs typeface="B Zar" panose="00000400000000000000" pitchFamily="2" charset="-78"/>
              </a:rPr>
              <a:t>تحقیقات گسترده و یا </a:t>
            </a:r>
            <a:r>
              <a:rPr lang="fa-IR" altLang="en-US" sz="3600" kern="0" dirty="0">
                <a:solidFill>
                  <a:srgbClr val="000000"/>
                </a:solidFill>
                <a:latin typeface="Arial"/>
                <a:cs typeface="B Zar" panose="00000400000000000000" pitchFamily="2" charset="-78"/>
              </a:rPr>
              <a:t>میتا انالیز ضروری است</a:t>
            </a:r>
            <a:r>
              <a:rPr lang="prs-AF" altLang="en-US" sz="3600" kern="0" dirty="0">
                <a:solidFill>
                  <a:srgbClr val="000000"/>
                </a:solidFill>
                <a:latin typeface="Arial"/>
                <a:cs typeface="B Zar" panose="00000400000000000000" pitchFamily="2" charset="-78"/>
              </a:rPr>
              <a:t>. </a:t>
            </a:r>
          </a:p>
          <a:p>
            <a:pPr marL="342900" lvl="0" indent="-342900" algn="r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endParaRPr lang="en-US" sz="3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38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83B6-7E19-432F-8831-3FD2B429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ea typeface="+mn-ea"/>
                <a:cs typeface="2  Nazanin" panose="00000400000000000000" pitchFamily="2" charset="-78"/>
              </a:rPr>
              <a:t>مرورهای سیستماتیک و متا</a:t>
            </a:r>
            <a:r>
              <a:rPr lang="prs-AF" dirty="0">
                <a:solidFill>
                  <a:prstClr val="black"/>
                </a:solidFill>
                <a:latin typeface="Calibri" panose="020F0502020204030204"/>
                <a:ea typeface="+mn-ea"/>
                <a:cs typeface="2  Nazanin" panose="00000400000000000000" pitchFamily="2" charset="-78"/>
              </a:rPr>
              <a:t>ا</a:t>
            </a:r>
            <a:r>
              <a:rPr lang="fa-IR" dirty="0">
                <a:solidFill>
                  <a:prstClr val="black"/>
                </a:solidFill>
                <a:latin typeface="Calibri" panose="020F0502020204030204"/>
                <a:ea typeface="+mn-ea"/>
                <a:cs typeface="2  Nazanin" panose="00000400000000000000" pitchFamily="2" charset="-78"/>
              </a:rPr>
              <a:t>نالیزها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F55B-0B5D-4583-9663-D7D4BEE9F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dirty="0">
                <a:cs typeface="2  Nazanin" panose="00000400000000000000" pitchFamily="2" charset="-78"/>
              </a:rPr>
              <a:t>بالاترین سطح شواهد در تحقیقات</a:t>
            </a:r>
            <a:r>
              <a:rPr lang="prs-AF" sz="3600" dirty="0">
                <a:cs typeface="2  Nazanin" panose="00000400000000000000" pitchFamily="2" charset="-78"/>
              </a:rPr>
              <a:t> </a:t>
            </a:r>
            <a:r>
              <a:rPr lang="fa-IR" sz="3600" dirty="0">
                <a:cs typeface="2  Nazanin" panose="00000400000000000000" pitchFamily="2" charset="-78"/>
              </a:rPr>
              <a:t> مرتبط با </a:t>
            </a:r>
            <a:r>
              <a:rPr lang="prs-AF" sz="3600" dirty="0">
                <a:cs typeface="2  Nazanin" panose="00000400000000000000" pitchFamily="2" charset="-78"/>
              </a:rPr>
              <a:t>دوا</a:t>
            </a:r>
            <a:r>
              <a:rPr lang="fa-IR" sz="3600" dirty="0">
                <a:cs typeface="2  Nazanin" panose="00000400000000000000" pitchFamily="2" charset="-78"/>
              </a:rPr>
              <a:t> </a:t>
            </a:r>
            <a:r>
              <a:rPr lang="prs-AF" sz="3600" dirty="0">
                <a:cs typeface="2  Nazanin" panose="00000400000000000000" pitchFamily="2" charset="-78"/>
              </a:rPr>
              <a:t>اند </a:t>
            </a:r>
          </a:p>
          <a:p>
            <a:pPr marL="0" indent="0" algn="r" rtl="1">
              <a:buNone/>
            </a:pPr>
            <a:r>
              <a:rPr lang="fa-IR" sz="3600" dirty="0">
                <a:cs typeface="2  Nazanin" panose="00000400000000000000" pitchFamily="2" charset="-78"/>
              </a:rPr>
              <a:t>این مطالعات شامل جمع آوری و تجزیه و تحلیل سیستماتیک تمام تحقیقات موجود در مورد یک </a:t>
            </a:r>
            <a:r>
              <a:rPr lang="prs-AF" sz="3600" dirty="0">
                <a:cs typeface="2  Nazanin" panose="00000400000000000000" pitchFamily="2" charset="-78"/>
              </a:rPr>
              <a:t>دوا</a:t>
            </a:r>
            <a:r>
              <a:rPr lang="fa-IR" sz="3600" dirty="0">
                <a:cs typeface="2  Nazanin" panose="00000400000000000000" pitchFamily="2" charset="-78"/>
              </a:rPr>
              <a:t> یا درمان خاص است</a:t>
            </a:r>
            <a:r>
              <a:rPr lang="prs-AF" sz="3600" dirty="0">
                <a:cs typeface="2 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prs-AF" altLang="en-US" sz="3600" kern="0" dirty="0">
                <a:solidFill>
                  <a:srgbClr val="000000"/>
                </a:solidFill>
                <a:latin typeface="Arial"/>
                <a:cs typeface="2  Nazanin" panose="00000400000000000000" pitchFamily="2" charset="-78"/>
              </a:rPr>
              <a:t>م</a:t>
            </a:r>
            <a:r>
              <a:rPr lang="fa-IR" altLang="en-US" sz="3600" kern="0" dirty="0">
                <a:solidFill>
                  <a:srgbClr val="000000"/>
                </a:solidFill>
                <a:latin typeface="Arial"/>
                <a:cs typeface="2  Nazanin" panose="00000400000000000000" pitchFamily="2" charset="-78"/>
              </a:rPr>
              <a:t>یتا انالیز های مهم در سایت  </a:t>
            </a:r>
            <a:r>
              <a:rPr lang="en-US" altLang="en-US" sz="3600" kern="0" dirty="0">
                <a:solidFill>
                  <a:srgbClr val="000000"/>
                </a:solidFill>
                <a:latin typeface="Arial"/>
                <a:cs typeface="2  Nazanin" panose="00000400000000000000" pitchFamily="2" charset="-78"/>
              </a:rPr>
              <a:t>(</a:t>
            </a:r>
            <a:r>
              <a:rPr lang="en-US" alt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www.cochrane.org</a:t>
            </a:r>
            <a:r>
              <a:rPr lang="en-US" altLang="en-US" sz="3600" kern="0" dirty="0">
                <a:latin typeface="Arial"/>
                <a:cs typeface="2  Nazanin" panose="00000400000000000000" pitchFamily="2" charset="-78"/>
                <a:hlinkClick r:id="rId2"/>
              </a:rPr>
              <a:t>)</a:t>
            </a:r>
            <a:r>
              <a:rPr lang="prs-AF" altLang="en-US" sz="3600" kern="0" dirty="0">
                <a:latin typeface="Arial"/>
                <a:cs typeface="2  Nazanin" panose="00000400000000000000" pitchFamily="2" charset="-78"/>
              </a:rPr>
              <a:t>  </a:t>
            </a:r>
            <a:r>
              <a:rPr lang="fa-IR" altLang="en-US" sz="3600" kern="0" dirty="0">
                <a:solidFill>
                  <a:srgbClr val="000000"/>
                </a:solidFill>
                <a:latin typeface="Arial"/>
                <a:cs typeface="2  Nazanin" panose="00000400000000000000" pitchFamily="2" charset="-78"/>
              </a:rPr>
              <a:t>قابل دسترس است</a:t>
            </a:r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4832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1350" y="693174"/>
            <a:ext cx="6000750" cy="11927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rs-AF" sz="3600" b="1" dirty="0">
                <a:cs typeface="2  Nazanin" panose="00000400000000000000" pitchFamily="2" charset="-78"/>
              </a:rPr>
              <a:t>هرم سلسه مراتب تحقیقات </a:t>
            </a:r>
            <a:endParaRPr lang="en-US" sz="3600" b="1" dirty="0">
              <a:cs typeface="2  Nazanin" panose="00000400000000000000" pitchFamily="2" charset="-78"/>
            </a:endParaRPr>
          </a:p>
        </p:txBody>
      </p:sp>
      <p:pic>
        <p:nvPicPr>
          <p:cNvPr id="19459" name="Picture 3" descr="pyrami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55" y="1533831"/>
            <a:ext cx="5684056" cy="429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9764661" y="2609850"/>
            <a:ext cx="0" cy="2286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464168" y="2064774"/>
            <a:ext cx="889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a-IR" altLang="en-US" sz="3200" dirty="0">
                <a:solidFill>
                  <a:srgbClr val="CC0099"/>
                </a:solidFill>
                <a:latin typeface="Arial" panose="020B0604020202020204" pitchFamily="34" charset="0"/>
                <a:cs typeface="2  Nazanin" panose="00000400000000000000" pitchFamily="2" charset="-78"/>
              </a:rPr>
              <a:t>خوب </a:t>
            </a:r>
            <a:endParaRPr lang="en-US" altLang="en-US" sz="3200" dirty="0">
              <a:solidFill>
                <a:srgbClr val="CC0099"/>
              </a:solidFill>
              <a:latin typeface="Arial" panose="020B0604020202020204" pitchFamily="34" charset="0"/>
              <a:cs typeface="2  Nazanin" panose="00000400000000000000" pitchFamily="2" charset="-78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464167" y="5117690"/>
            <a:ext cx="889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a-IR" altLang="en-US" b="1" dirty="0">
                <a:solidFill>
                  <a:srgbClr val="CC0099"/>
                </a:solidFill>
                <a:latin typeface="Arial" panose="020B0604020202020204" pitchFamily="34" charset="0"/>
                <a:cs typeface="2  Nazanin" panose="00000400000000000000" pitchFamily="2" charset="-78"/>
              </a:rPr>
              <a:t>ضعيف </a:t>
            </a:r>
            <a:endParaRPr lang="en-US" altLang="en-US" b="1" dirty="0">
              <a:solidFill>
                <a:srgbClr val="CC0099"/>
              </a:solidFill>
              <a:latin typeface="Arial" panose="020B0604020202020204" pitchFamily="34" charset="0"/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793848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314437" y="1255364"/>
            <a:ext cx="3471619" cy="2860084"/>
          </a:xfrm>
        </p:spPr>
        <p:txBody>
          <a:bodyPr/>
          <a:lstStyle/>
          <a:p>
            <a:pPr algn="just" rtl="1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br>
              <a:rPr lang="prs-AF" altLang="en-US" sz="2400" dirty="0"/>
            </a:br>
            <a:br>
              <a:rPr lang="prs-AF" altLang="en-US" sz="2400" dirty="0"/>
            </a:br>
            <a:br>
              <a:rPr lang="prs-AF" altLang="en-US" sz="2400" dirty="0"/>
            </a:br>
            <a:r>
              <a:rPr lang="prs-AF" altLang="en-US" sz="2400" dirty="0"/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Effects of walnut consumption on blood lipids and other cardiovascular risk factors: an updated meta-analysis and systematic review of controlled trials</a:t>
            </a:r>
            <a:b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n-US" altLang="en-US" sz="2400" dirty="0"/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39" y="0"/>
            <a:ext cx="8226613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4EB61C-457A-4B66-B7E6-6B2E0A84D52A}"/>
              </a:ext>
            </a:extLst>
          </p:cNvPr>
          <p:cNvSpPr txBox="1"/>
          <p:nvPr/>
        </p:nvSpPr>
        <p:spPr>
          <a:xfrm>
            <a:off x="6799882" y="396520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prs-AF" altLang="en-US" sz="4000" b="1" dirty="0">
                <a:cs typeface="B Nazanin" panose="00000400000000000000" pitchFamily="2" charset="-78"/>
              </a:rPr>
              <a:t>مثال میتا انالایز</a:t>
            </a:r>
            <a:endParaRPr lang="en-US" sz="4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611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8EB7-B50C-4902-A443-0E854E90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0" y="1388303"/>
            <a:ext cx="10296939" cy="435133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prs-AF" sz="3600" b="1" dirty="0">
                <a:cs typeface="B Nazanin" panose="00000400000000000000" pitchFamily="2" charset="-78"/>
              </a:rPr>
              <a:t>چگونگی ارزیابی کیفیت منابع معلومات دوایی</a:t>
            </a:r>
          </a:p>
          <a:p>
            <a:pPr marL="0" indent="0" algn="r" rtl="1">
              <a:buNone/>
            </a:pPr>
            <a:endParaRPr lang="prs-AF" sz="3600" b="1" u="sng" dirty="0">
              <a:cs typeface="B Nazanin" panose="00000400000000000000" pitchFamily="2" charset="-78"/>
            </a:endParaRP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ناشر منابع اطلاعات دوایی باید </a:t>
            </a:r>
            <a:r>
              <a:rPr lang="fa-IR" sz="3600" dirty="0">
                <a:cs typeface="B Nazanin" panose="00000400000000000000" pitchFamily="2" charset="-78"/>
              </a:rPr>
              <a:t>دارای صلاحیت</a:t>
            </a:r>
            <a:r>
              <a:rPr lang="prs-AF" sz="3600" dirty="0">
                <a:cs typeface="B Nazanin" panose="00000400000000000000" pitchFamily="2" charset="-78"/>
              </a:rPr>
              <a:t> علمی</a:t>
            </a:r>
            <a:r>
              <a:rPr lang="fa-IR" sz="3600" dirty="0">
                <a:cs typeface="B Nazanin" panose="00000400000000000000" pitchFamily="2" charset="-78"/>
              </a:rPr>
              <a:t> </a:t>
            </a:r>
            <a:r>
              <a:rPr lang="prs-AF" sz="3600" dirty="0">
                <a:cs typeface="B Nazanin" panose="00000400000000000000" pitchFamily="2" charset="-78"/>
              </a:rPr>
              <a:t>و </a:t>
            </a:r>
            <a:r>
              <a:rPr lang="fa-IR" sz="3600" dirty="0">
                <a:cs typeface="B Nazanin" panose="00000400000000000000" pitchFamily="2" charset="-78"/>
              </a:rPr>
              <a:t>تخصص</a:t>
            </a:r>
            <a:r>
              <a:rPr lang="prs-AF" sz="3600" dirty="0">
                <a:cs typeface="B Nazanin" panose="00000400000000000000" pitchFamily="2" charset="-78"/>
              </a:rPr>
              <a:t> باشد </a:t>
            </a: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ناشر  </a:t>
            </a:r>
            <a:r>
              <a:rPr lang="fa-IR" sz="3600" dirty="0">
                <a:cs typeface="B Nazanin" panose="00000400000000000000" pitchFamily="2" charset="-78"/>
              </a:rPr>
              <a:t>وابستگی به موسسات معتبر </a:t>
            </a:r>
            <a:r>
              <a:rPr lang="prs-AF" sz="3600" dirty="0">
                <a:cs typeface="B Nazanin" panose="00000400000000000000" pitchFamily="2" charset="-78"/>
              </a:rPr>
              <a:t>داشته باشد</a:t>
            </a:r>
            <a:r>
              <a:rPr lang="fa-IR" sz="3600" dirty="0">
                <a:cs typeface="B Nazanin" panose="00000400000000000000" pitchFamily="2" charset="-78"/>
              </a:rPr>
              <a:t>.</a:t>
            </a:r>
            <a:endParaRPr lang="prs-AF" sz="36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prs-AF" sz="3600" b="1" u="sng" dirty="0">
              <a:cs typeface="B Nazanin" panose="00000400000000000000" pitchFamily="2" charset="-78"/>
            </a:endParaRPr>
          </a:p>
          <a:p>
            <a:pPr algn="r" rtl="1"/>
            <a:endParaRPr lang="prs-AF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32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6EA6-D485-44F8-89BA-B2D58419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8EB7-B50C-4902-A443-0E854E90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400000000000000" pitchFamily="2" charset="-78"/>
              </a:rPr>
              <a:t>منبع دارای شهرت و اعتبار باشد یعنی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prs-AF" sz="3600" dirty="0">
                <a:cs typeface="B Nazanin" panose="00000400000000000000" pitchFamily="2" charset="-78"/>
              </a:rPr>
              <a:t>سازمان های صحی دولتی،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prs-AF" sz="3600" dirty="0">
                <a:cs typeface="B Nazanin" panose="00000400000000000000" pitchFamily="2" charset="-78"/>
              </a:rPr>
              <a:t>سازمان های طبی مسلکی،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prs-AF" sz="3600" dirty="0">
                <a:cs typeface="B Nazanin" panose="00000400000000000000" pitchFamily="2" charset="-78"/>
              </a:rPr>
              <a:t> پوهنتون ها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prs-AF" sz="3600" dirty="0">
                <a:cs typeface="B Nazanin" panose="00000400000000000000" pitchFamily="2" charset="-78"/>
              </a:rPr>
              <a:t>مجلات معتبر طبی. 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37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6EA6-D485-44F8-89BA-B2D58419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8EB7-B50C-4902-A443-0E854E90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595652" cy="4351338"/>
          </a:xfrm>
        </p:spPr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400000000000000" pitchFamily="2" charset="-78"/>
              </a:rPr>
              <a:t>استفاده از </a:t>
            </a:r>
            <a:r>
              <a:rPr lang="fa-IR" sz="3600" dirty="0">
                <a:cs typeface="B Nazanin" panose="00000400000000000000" pitchFamily="2" charset="-78"/>
              </a:rPr>
              <a:t>دستورالعمل‌های مبتنی بر شواهد</a:t>
            </a:r>
            <a:r>
              <a:rPr lang="prs-AF" sz="3600" dirty="0">
                <a:cs typeface="B Nazanin" panose="00000400000000000000" pitchFamily="2" charset="-78"/>
              </a:rPr>
              <a:t>(</a:t>
            </a:r>
            <a:r>
              <a:rPr lang="en-US" sz="3600" dirty="0"/>
              <a:t>Evidence-based guidelines</a:t>
            </a:r>
            <a:r>
              <a:rPr lang="prs-AF" sz="3600" dirty="0">
                <a:cs typeface="B Nazanin" panose="00000400000000000000" pitchFamily="2" charset="-78"/>
              </a:rPr>
              <a:t>)</a:t>
            </a:r>
            <a:r>
              <a:rPr lang="fa-IR" sz="3600" dirty="0">
                <a:cs typeface="B Nazanin" panose="00000400000000000000" pitchFamily="2" charset="-78"/>
              </a:rPr>
              <a:t> سازمان‌های معتبر مانند</a:t>
            </a:r>
            <a:r>
              <a:rPr lang="prs-AF" sz="3600" dirty="0">
                <a:cs typeface="B Nazanin" panose="00000400000000000000" pitchFamily="2" charset="-78"/>
              </a:rPr>
              <a:t>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600" dirty="0">
                <a:cs typeface="B Nazanin" panose="00000400000000000000" pitchFamily="2" charset="-78"/>
              </a:rPr>
              <a:t> </a:t>
            </a:r>
            <a:r>
              <a:rPr lang="en-US" sz="3600" dirty="0">
                <a:cs typeface="B Nazanin" panose="00000400000000000000" pitchFamily="2" charset="-78"/>
              </a:rPr>
              <a:t>WHO</a:t>
            </a:r>
            <a:endParaRPr lang="prs-AF" sz="3600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600" dirty="0">
                <a:cs typeface="B Nazanin" panose="00000400000000000000" pitchFamily="2" charset="-78"/>
              </a:rPr>
              <a:t>مؤسسه‌های ملی </a:t>
            </a:r>
            <a:r>
              <a:rPr lang="prs-AF" sz="3600" dirty="0">
                <a:cs typeface="B Nazanin" panose="00000400000000000000" pitchFamily="2" charset="-78"/>
              </a:rPr>
              <a:t>صحت</a:t>
            </a:r>
            <a:r>
              <a:rPr lang="fa-IR" sz="3600" dirty="0">
                <a:cs typeface="B Nazanin" panose="00000400000000000000" pitchFamily="2" charset="-78"/>
              </a:rPr>
              <a:t> </a:t>
            </a:r>
            <a:r>
              <a:rPr lang="en-US" sz="3600" dirty="0">
                <a:cs typeface="B Nazanin" panose="00000400000000000000" pitchFamily="2" charset="-78"/>
              </a:rPr>
              <a:t>NIH</a:t>
            </a:r>
          </a:p>
        </p:txBody>
      </p:sp>
    </p:spTree>
    <p:extLst>
      <p:ext uri="{BB962C8B-B14F-4D97-AF65-F5344CB8AC3E}">
        <p14:creationId xmlns:p14="http://schemas.microsoft.com/office/powerpoint/2010/main" val="357090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A53C-42BE-4415-AEE3-C2946734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4861-13F6-4AA2-B5A0-16771205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400000000000000" pitchFamily="2" charset="-78"/>
              </a:rPr>
              <a:t>مطابقت</a:t>
            </a:r>
            <a:r>
              <a:rPr lang="fa-IR" sz="3600" dirty="0">
                <a:cs typeface="B Nazanin" panose="00000400000000000000" pitchFamily="2" charset="-78"/>
              </a:rPr>
              <a:t> بین منابع</a:t>
            </a:r>
            <a:r>
              <a:rPr lang="prs-AF" sz="3600" dirty="0">
                <a:cs typeface="B Nazanin" panose="00000400000000000000" pitchFamily="2" charset="-78"/>
              </a:rPr>
              <a:t> اطلاعاتی: یعنی معلومات یک منبع در سایر منابع هم دریافت شود.</a:t>
            </a:r>
            <a:endParaRPr lang="en-US" sz="3600" dirty="0">
              <a:cs typeface="B Nazanin" panose="00000400000000000000" pitchFamily="2" charset="-78"/>
            </a:endParaRP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منبع معلومات دوایی دارای ماخذ (ریفرنس) باشد</a:t>
            </a:r>
            <a:endParaRPr lang="fa-IR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263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795B-3D52-4156-923A-7FB5BDDD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8DC56-87BF-47D9-96F2-877F50407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منبع اطلاعات به روز</a:t>
            </a:r>
            <a:r>
              <a:rPr lang="prs-AF" sz="3600" dirty="0">
                <a:cs typeface="B Nazanin" panose="00000400000000000000" pitchFamily="2" charset="-78"/>
              </a:rPr>
              <a:t>(</a:t>
            </a:r>
            <a:r>
              <a:rPr lang="en-US" sz="3600" dirty="0">
                <a:cs typeface="B Nazanin" panose="00000400000000000000" pitchFamily="2" charset="-78"/>
              </a:rPr>
              <a:t>up date</a:t>
            </a:r>
            <a:r>
              <a:rPr lang="prs-AF" sz="3600" dirty="0">
                <a:cs typeface="B Nazanin" panose="00000400000000000000" pitchFamily="2" charset="-78"/>
              </a:rPr>
              <a:t>)</a:t>
            </a:r>
            <a:r>
              <a:rPr lang="fa-IR" sz="3600" dirty="0">
                <a:cs typeface="B Nazanin" panose="00000400000000000000" pitchFamily="2" charset="-78"/>
              </a:rPr>
              <a:t> </a:t>
            </a:r>
            <a:r>
              <a:rPr lang="prs-AF" sz="3600" dirty="0">
                <a:cs typeface="B Nazanin" panose="00000400000000000000" pitchFamily="2" charset="-78"/>
              </a:rPr>
              <a:t>باشد.</a:t>
            </a:r>
          </a:p>
          <a:p>
            <a:pPr marL="0" indent="0" algn="r" rtl="1">
              <a:buNone/>
            </a:pPr>
            <a:endParaRPr lang="prs-AF" sz="3600" dirty="0">
              <a:cs typeface="B Nazanin" panose="00000400000000000000" pitchFamily="2" charset="-78"/>
            </a:endParaRPr>
          </a:p>
          <a:p>
            <a:pPr algn="r" rtl="1"/>
            <a:r>
              <a:rPr lang="prs-AF" sz="3600" dirty="0">
                <a:cs typeface="B Nazanin" panose="00000400000000000000" pitchFamily="2" charset="-78"/>
              </a:rPr>
              <a:t>ارزیابی دقیق تحقیقات : ارزیابی نوع تحقیق، تعداد نمونه.... و سایر مشخصات بالخاصه تحقیقات علمی </a:t>
            </a:r>
            <a:endParaRPr lang="en-US" sz="3600" dirty="0">
              <a:cs typeface="B Nazanin" panose="00000400000000000000" pitchFamily="2" charset="-78"/>
            </a:endParaRP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65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6EA6-D485-44F8-89BA-B2D58419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8EB7-B50C-4902-A443-0E854E90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400000000000000" pitchFamily="2" charset="-78"/>
              </a:rPr>
              <a:t>مدنظر داشتن جانبدارانه بودن و هدف منبع:</a:t>
            </a:r>
            <a:r>
              <a:rPr lang="fa-IR" sz="3600" dirty="0">
                <a:cs typeface="B Nazanin" panose="00000400000000000000" pitchFamily="2" charset="-78"/>
              </a:rPr>
              <a:t> </a:t>
            </a:r>
            <a:endParaRPr lang="prs-AF" sz="36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منابع </a:t>
            </a:r>
            <a:r>
              <a:rPr lang="prs-AF" sz="3200" dirty="0">
                <a:cs typeface="B Nazanin" panose="00000400000000000000" pitchFamily="2" charset="-78"/>
              </a:rPr>
              <a:t>معلومات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prs-AF" sz="3200" dirty="0">
                <a:cs typeface="B Nazanin" panose="00000400000000000000" pitchFamily="2" charset="-78"/>
              </a:rPr>
              <a:t>دوایی</a:t>
            </a:r>
            <a:r>
              <a:rPr lang="fa-IR" sz="3200" dirty="0">
                <a:cs typeface="B Nazanin" panose="00000400000000000000" pitchFamily="2" charset="-78"/>
              </a:rPr>
              <a:t> که توسط شرکت های </a:t>
            </a:r>
            <a:r>
              <a:rPr lang="prs-AF" sz="3200" dirty="0">
                <a:cs typeface="B Nazanin" panose="00000400000000000000" pitchFamily="2" charset="-78"/>
              </a:rPr>
              <a:t>دوا</a:t>
            </a:r>
            <a:r>
              <a:rPr lang="fa-IR" sz="3200" dirty="0">
                <a:cs typeface="B Nazanin" panose="00000400000000000000" pitchFamily="2" charset="-78"/>
              </a:rPr>
              <a:t>سازی </a:t>
            </a:r>
            <a:r>
              <a:rPr lang="prs-AF" sz="3200" dirty="0">
                <a:cs typeface="B Nazanin" panose="00000400000000000000" pitchFamily="2" charset="-78"/>
              </a:rPr>
              <a:t>ارایه می شود</a:t>
            </a:r>
          </a:p>
          <a:p>
            <a:pPr lvl="1" algn="r" rtl="1"/>
            <a:r>
              <a:rPr lang="fa-IR" sz="3600" dirty="0">
                <a:cs typeface="B Nazanin" panose="00000400000000000000" pitchFamily="2" charset="-78"/>
              </a:rPr>
              <a:t>منافع خاصی در </a:t>
            </a:r>
            <a:r>
              <a:rPr lang="prs-AF" sz="3600" dirty="0">
                <a:cs typeface="B Nazanin" panose="00000400000000000000" pitchFamily="2" charset="-78"/>
              </a:rPr>
              <a:t>اشتهارات</a:t>
            </a:r>
            <a:r>
              <a:rPr lang="fa-IR" sz="3600" dirty="0">
                <a:cs typeface="B Nazanin" panose="00000400000000000000" pitchFamily="2" charset="-78"/>
              </a:rPr>
              <a:t> یک </a:t>
            </a:r>
            <a:r>
              <a:rPr lang="prs-AF" sz="3600" dirty="0">
                <a:cs typeface="B Nazanin" panose="00000400000000000000" pitchFamily="2" charset="-78"/>
              </a:rPr>
              <a:t>دوا.</a:t>
            </a:r>
            <a:endParaRPr lang="en-US" sz="36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90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1229</Words>
  <Application>Microsoft Office PowerPoint</Application>
  <PresentationFormat>Widescreen</PresentationFormat>
  <Paragraphs>139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2  Nazanin</vt:lpstr>
      <vt:lpstr>Arial</vt:lpstr>
      <vt:lpstr>B Nazanin</vt:lpstr>
      <vt:lpstr>Calibri</vt:lpstr>
      <vt:lpstr>Calibri Light</vt:lpstr>
      <vt:lpstr>Cambria</vt:lpstr>
      <vt:lpstr>Times New Roman</vt:lpstr>
      <vt:lpstr>Wingdings</vt:lpstr>
      <vt:lpstr>Office Theme</vt:lpstr>
      <vt:lpstr>1_Default Design</vt:lpstr>
      <vt:lpstr>1_Office Theme</vt:lpstr>
      <vt:lpstr>منابع معلومات دوایی Drug Information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نقایص ورقه معلومات دوایی</vt:lpstr>
      <vt:lpstr>ادامه...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ادامه..</vt:lpstr>
      <vt:lpstr>ادامه....</vt:lpstr>
      <vt:lpstr>ادامه...</vt:lpstr>
      <vt:lpstr>ادامه..</vt:lpstr>
      <vt:lpstr>PowerPoint Presentation</vt:lpstr>
      <vt:lpstr> چگونه، چطور و چه وقت می توان از معلومات یک مقاله تحقیقی دوایی استفاده نمود؟ </vt:lpstr>
      <vt:lpstr>PowerPoint Presentation</vt:lpstr>
      <vt:lpstr>PowerPoint Presentation</vt:lpstr>
      <vt:lpstr>PowerPoint Presentation</vt:lpstr>
      <vt:lpstr>مرورهای سیستماتیک و متاانالیزها</vt:lpstr>
      <vt:lpstr>هرم سلسه مراتب تحقیقات </vt:lpstr>
      <vt:lpstr>    Effects of walnut consumption on blood lipids and other cardiovascular risk factors: an updated meta-analysis and systematic review of controlled trials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منابع معلومات دوایی Drug Information Resources</dc:title>
  <dc:creator>Ershad Ahmad</dc:creator>
  <cp:lastModifiedBy>Ershad Ahmad</cp:lastModifiedBy>
  <cp:revision>153</cp:revision>
  <dcterms:created xsi:type="dcterms:W3CDTF">2023-08-01T04:38:52Z</dcterms:created>
  <dcterms:modified xsi:type="dcterms:W3CDTF">2023-08-21T00:39:39Z</dcterms:modified>
</cp:coreProperties>
</file>