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59" r:id="rId5"/>
    <p:sldId id="266" r:id="rId6"/>
    <p:sldId id="260" r:id="rId7"/>
    <p:sldId id="267" r:id="rId8"/>
    <p:sldId id="262" r:id="rId9"/>
    <p:sldId id="268" r:id="rId10"/>
    <p:sldId id="283" r:id="rId11"/>
    <p:sldId id="284" r:id="rId12"/>
    <p:sldId id="285" r:id="rId13"/>
    <p:sldId id="286" r:id="rId14"/>
    <p:sldId id="312" r:id="rId15"/>
    <p:sldId id="287" r:id="rId16"/>
    <p:sldId id="288" r:id="rId17"/>
    <p:sldId id="289" r:id="rId18"/>
    <p:sldId id="290" r:id="rId19"/>
    <p:sldId id="291" r:id="rId20"/>
    <p:sldId id="293" r:id="rId21"/>
    <p:sldId id="294" r:id="rId22"/>
    <p:sldId id="295" r:id="rId23"/>
    <p:sldId id="296" r:id="rId24"/>
    <p:sldId id="297" r:id="rId25"/>
    <p:sldId id="298" r:id="rId26"/>
    <p:sldId id="299" r:id="rId27"/>
    <p:sldId id="300" r:id="rId28"/>
    <p:sldId id="302" r:id="rId29"/>
    <p:sldId id="303" r:id="rId30"/>
    <p:sldId id="306" r:id="rId31"/>
    <p:sldId id="307" r:id="rId32"/>
    <p:sldId id="305" r:id="rId33"/>
    <p:sldId id="308" r:id="rId34"/>
    <p:sldId id="309" r:id="rId35"/>
    <p:sldId id="31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97" autoAdjust="0"/>
    <p:restoredTop sz="94660"/>
  </p:normalViewPr>
  <p:slideViewPr>
    <p:cSldViewPr snapToGrid="0">
      <p:cViewPr varScale="1">
        <p:scale>
          <a:sx n="72" d="100"/>
          <a:sy n="72" d="100"/>
        </p:scale>
        <p:origin x="9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DE889F-51A5-47DE-900B-38E7DF75D0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CFB84FD-DCE3-4710-B209-AC8232AADD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7DFA2EB2-DC90-434D-B8D6-94DDD5A192DC}"/>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5" name="Footer Placeholder 4">
            <a:extLst>
              <a:ext uri="{FF2B5EF4-FFF2-40B4-BE49-F238E27FC236}">
                <a16:creationId xmlns="" xmlns:a16="http://schemas.microsoft.com/office/drawing/2014/main" id="{3829D5D7-3132-465E-BFF1-2202F791A2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DC703C7-F0EC-4136-A1C1-913CF79FC97D}"/>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3659295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1FB042-E1A7-447F-AC79-D5199DFD4D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927A4B4F-A534-4AD0-B55C-8A46D7A7A9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E6E89EA-EBF6-4454-8395-38E997EF24C8}"/>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5" name="Footer Placeholder 4">
            <a:extLst>
              <a:ext uri="{FF2B5EF4-FFF2-40B4-BE49-F238E27FC236}">
                <a16:creationId xmlns="" xmlns:a16="http://schemas.microsoft.com/office/drawing/2014/main" id="{82C48B17-D60E-4ABA-BD7A-F7146AD87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1722553-8602-4AF1-A04A-CA239472B3AF}"/>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350276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D89CB68-43FA-4C19-9C09-6B4469A387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34F6348-8C64-401C-95E1-4E479A5165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639C617-5F1D-433E-AE98-499AAA77FE8D}"/>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5" name="Footer Placeholder 4">
            <a:extLst>
              <a:ext uri="{FF2B5EF4-FFF2-40B4-BE49-F238E27FC236}">
                <a16:creationId xmlns="" xmlns:a16="http://schemas.microsoft.com/office/drawing/2014/main" id="{F4BC5E35-294E-4BC2-85DC-B33EA8166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F85C05F-E343-49F8-BD2E-0BD6B7BE24D7}"/>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483902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F9628B-03A6-4E24-85B9-54BD1A0C24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DF95879-EF3C-40C5-AA9B-18198E6344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B61925A-10BA-40F8-9555-4DB04B572300}"/>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5" name="Footer Placeholder 4">
            <a:extLst>
              <a:ext uri="{FF2B5EF4-FFF2-40B4-BE49-F238E27FC236}">
                <a16:creationId xmlns="" xmlns:a16="http://schemas.microsoft.com/office/drawing/2014/main" id="{218B5C13-A1AA-463A-A557-49A0916051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6E25BDB-8536-4985-A58A-EA258AA637FB}"/>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1219258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8F103F-576F-48E6-A4A5-7AC7728329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6979398-705B-4CB9-B985-0E96E2FBE2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05211A64-2F6A-45FE-BF7B-344A94C674BC}"/>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5" name="Footer Placeholder 4">
            <a:extLst>
              <a:ext uri="{FF2B5EF4-FFF2-40B4-BE49-F238E27FC236}">
                <a16:creationId xmlns="" xmlns:a16="http://schemas.microsoft.com/office/drawing/2014/main" id="{CDEB99B8-08B7-485E-B42A-4E7C08C80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0334496-41EE-4263-98CF-C347CC32AD80}"/>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239741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FB0FF7-BB80-4E70-A4F7-FB36000631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F03CE7F-269E-45DB-B92B-ED88E5CB4A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774163D-71F9-47C2-ABBB-A1B690D246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718CE825-EE74-44BD-BC0E-D47C19531CA7}"/>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6" name="Footer Placeholder 5">
            <a:extLst>
              <a:ext uri="{FF2B5EF4-FFF2-40B4-BE49-F238E27FC236}">
                <a16:creationId xmlns="" xmlns:a16="http://schemas.microsoft.com/office/drawing/2014/main" id="{54D90B4E-68EB-429A-8745-B306B1E537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402E41B-C9A4-4B61-9964-78627D8AAE6F}"/>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424212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10EFBF-98C4-4958-BD6F-9B232DB331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9A9E6946-6450-4736-B3BC-C07190AD4D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212D74A-5E9F-4646-964A-10D53734E4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7E80DD3C-5D3E-4A44-81A4-477509059A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66F737BA-C137-4541-80F2-1DBEB7316B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7360459F-A583-4A62-94EC-B941EC468413}"/>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8" name="Footer Placeholder 7">
            <a:extLst>
              <a:ext uri="{FF2B5EF4-FFF2-40B4-BE49-F238E27FC236}">
                <a16:creationId xmlns="" xmlns:a16="http://schemas.microsoft.com/office/drawing/2014/main" id="{007AEF44-D8E2-46A5-821E-54818D79EB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6D40932B-40B4-495D-A96F-4281875724B2}"/>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374221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EF8570-9350-48CC-992D-8A3CF833B9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65759398-16DB-4A74-8EBB-4EB9416E3EAB}"/>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4" name="Footer Placeholder 3">
            <a:extLst>
              <a:ext uri="{FF2B5EF4-FFF2-40B4-BE49-F238E27FC236}">
                <a16:creationId xmlns="" xmlns:a16="http://schemas.microsoft.com/office/drawing/2014/main" id="{B04281B8-05DB-444F-8FD0-E8C5317C09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91703D3-EC2E-4461-92F4-B535CDC1EBBA}"/>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345359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9DB6E95-4558-4DA3-A680-90D07378D4BA}"/>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3" name="Footer Placeholder 2">
            <a:extLst>
              <a:ext uri="{FF2B5EF4-FFF2-40B4-BE49-F238E27FC236}">
                <a16:creationId xmlns="" xmlns:a16="http://schemas.microsoft.com/office/drawing/2014/main" id="{690DDC8E-9FA2-4BAC-8E5B-D37BD40D87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EB61149A-5993-4D6E-965B-3362AC73D664}"/>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9512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6D3D2F-7C31-44DB-998C-D800981881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67D2A8F-3766-486F-A688-5F2599EF8D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4880C86-E7E3-4F93-9EF8-A51F728C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7772A4C-E54A-4300-B0A5-99978ED389BE}"/>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6" name="Footer Placeholder 5">
            <a:extLst>
              <a:ext uri="{FF2B5EF4-FFF2-40B4-BE49-F238E27FC236}">
                <a16:creationId xmlns="" xmlns:a16="http://schemas.microsoft.com/office/drawing/2014/main" id="{8FBAEAEA-3501-47B6-8330-4D28C473BE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76F5536-FEE4-4D63-BE00-F0D084305CB6}"/>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117454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CE84E1-1A1C-4363-A13C-79004A27A2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111B46B5-E72D-4005-81CE-E0A497EE03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5AF61714-0C59-472B-A921-87C0AA1395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9BBA4DF-5359-4FE1-8968-7DF19CD50EE6}"/>
              </a:ext>
            </a:extLst>
          </p:cNvPr>
          <p:cNvSpPr>
            <a:spLocks noGrp="1"/>
          </p:cNvSpPr>
          <p:nvPr>
            <p:ph type="dt" sz="half" idx="10"/>
          </p:nvPr>
        </p:nvSpPr>
        <p:spPr/>
        <p:txBody>
          <a:bodyPr/>
          <a:lstStyle/>
          <a:p>
            <a:fld id="{DD627EEF-025C-428B-BBF8-DA222F1DAD8A}" type="datetimeFigureOut">
              <a:rPr lang="en-US" smtClean="0"/>
              <a:t>8/24/2023</a:t>
            </a:fld>
            <a:endParaRPr lang="en-US"/>
          </a:p>
        </p:txBody>
      </p:sp>
      <p:sp>
        <p:nvSpPr>
          <p:cNvPr id="6" name="Footer Placeholder 5">
            <a:extLst>
              <a:ext uri="{FF2B5EF4-FFF2-40B4-BE49-F238E27FC236}">
                <a16:creationId xmlns="" xmlns:a16="http://schemas.microsoft.com/office/drawing/2014/main" id="{7AE60F95-99B7-4FB8-BCFF-9C9731B235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4B06262-E890-47B7-85A9-1FAAA2F3EB69}"/>
              </a:ext>
            </a:extLst>
          </p:cNvPr>
          <p:cNvSpPr>
            <a:spLocks noGrp="1"/>
          </p:cNvSpPr>
          <p:nvPr>
            <p:ph type="sldNum" sz="quarter" idx="12"/>
          </p:nvPr>
        </p:nvSpPr>
        <p:spPr/>
        <p:txBody>
          <a:bodyPr/>
          <a:lstStyle/>
          <a:p>
            <a:fld id="{2412B4B1-307B-453C-B675-403CE65399F6}" type="slidenum">
              <a:rPr lang="en-US" smtClean="0"/>
              <a:t>‹#›</a:t>
            </a:fld>
            <a:endParaRPr lang="en-US"/>
          </a:p>
        </p:txBody>
      </p:sp>
    </p:spTree>
    <p:extLst>
      <p:ext uri="{BB962C8B-B14F-4D97-AF65-F5344CB8AC3E}">
        <p14:creationId xmlns:p14="http://schemas.microsoft.com/office/powerpoint/2010/main" val="234925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AA6B4B7-42B5-44E0-A1CD-43DAEC78A9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F8DD378C-F897-41B9-8316-6FC8D8E447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A37EC6-A46E-4B65-A813-9CE82C0156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27EEF-025C-428B-BBF8-DA222F1DAD8A}" type="datetimeFigureOut">
              <a:rPr lang="en-US" smtClean="0"/>
              <a:t>8/24/2023</a:t>
            </a:fld>
            <a:endParaRPr lang="en-US"/>
          </a:p>
        </p:txBody>
      </p:sp>
      <p:sp>
        <p:nvSpPr>
          <p:cNvPr id="5" name="Footer Placeholder 4">
            <a:extLst>
              <a:ext uri="{FF2B5EF4-FFF2-40B4-BE49-F238E27FC236}">
                <a16:creationId xmlns="" xmlns:a16="http://schemas.microsoft.com/office/drawing/2014/main" id="{27624FCD-E48D-48C6-8FA3-BB3E5AAF09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18395B6E-91E6-4CB8-A8FE-DB3CDC6B4A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2B4B1-307B-453C-B675-403CE65399F6}" type="slidenum">
              <a:rPr lang="en-US" smtClean="0"/>
              <a:t>‹#›</a:t>
            </a:fld>
            <a:endParaRPr lang="en-US"/>
          </a:p>
        </p:txBody>
      </p:sp>
    </p:spTree>
    <p:extLst>
      <p:ext uri="{BB962C8B-B14F-4D97-AF65-F5344CB8AC3E}">
        <p14:creationId xmlns:p14="http://schemas.microsoft.com/office/powerpoint/2010/main" val="120096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C4259F-A3FE-4B26-8C5F-266ABA273170}"/>
              </a:ext>
            </a:extLst>
          </p:cNvPr>
          <p:cNvSpPr>
            <a:spLocks noGrp="1"/>
          </p:cNvSpPr>
          <p:nvPr>
            <p:ph type="ctrTitle"/>
          </p:nvPr>
        </p:nvSpPr>
        <p:spPr/>
        <p:txBody>
          <a:bodyPr>
            <a:normAutofit fontScale="90000"/>
          </a:bodyPr>
          <a:lstStyle/>
          <a:p>
            <a:pPr marL="0" marR="0" rtl="1">
              <a:lnSpc>
                <a:spcPct val="107000"/>
              </a:lnSpc>
              <a:spcBef>
                <a:spcPts val="0"/>
              </a:spcBef>
              <a:spcAft>
                <a:spcPts val="0"/>
              </a:spcAft>
            </a:pPr>
            <a:r>
              <a:rPr lang="fa-IR" sz="6000" dirty="0">
                <a:effectLst/>
                <a:latin typeface="Times New Roman" panose="02020603050405020304" pitchFamily="18" charset="0"/>
                <a:ea typeface="Times New Roman" panose="02020603050405020304" pitchFamily="18" charset="0"/>
                <a:cs typeface="2  Zar"/>
              </a:rPr>
              <a:t>مراحل نسخه </a:t>
            </a:r>
            <a:r>
              <a:rPr lang="fa-IR" sz="6000" dirty="0" err="1">
                <a:effectLst/>
                <a:latin typeface="Times New Roman" panose="02020603050405020304" pitchFamily="18" charset="0"/>
                <a:ea typeface="Times New Roman" panose="02020603050405020304" pitchFamily="18" charset="0"/>
                <a:cs typeface="2  Zar"/>
              </a:rPr>
              <a:t>نویسی</a:t>
            </a:r>
            <a:r>
              <a:rPr lang="fa-IR" sz="6000" dirty="0">
                <a:effectLst/>
                <a:latin typeface="Times New Roman" panose="02020603050405020304" pitchFamily="18" charset="0"/>
                <a:ea typeface="Times New Roman" panose="02020603050405020304" pitchFamily="18" charset="0"/>
                <a:cs typeface="2  Zar"/>
              </a:rPr>
              <a:t> معقول </a:t>
            </a:r>
            <a:r>
              <a:rPr lang="en-US" sz="4400" dirty="0">
                <a:effectLst/>
                <a:latin typeface="Calibri" panose="020F0502020204030204" pitchFamily="34" charset="0"/>
                <a:ea typeface="Calibri" panose="020F0502020204030204" pitchFamily="34" charset="0"/>
                <a:cs typeface="Arial" panose="020B0604020202020204" pitchFamily="34" charset="0"/>
              </a:rPr>
              <a:t/>
            </a:r>
            <a:br>
              <a:rPr lang="en-US" sz="4400" dirty="0">
                <a:effectLst/>
                <a:latin typeface="Calibri" panose="020F0502020204030204" pitchFamily="34" charset="0"/>
                <a:ea typeface="Calibri" panose="020F0502020204030204" pitchFamily="34" charset="0"/>
                <a:cs typeface="Arial" panose="020B0604020202020204" pitchFamily="34" charset="0"/>
              </a:rPr>
            </a:br>
            <a:r>
              <a:rPr lang="en-US" sz="4400" dirty="0">
                <a:effectLst/>
                <a:latin typeface="Calibri" panose="020F0502020204030204" pitchFamily="34" charset="0"/>
                <a:ea typeface="Calibri" panose="020F0502020204030204" pitchFamily="34" charset="0"/>
                <a:cs typeface="Arial" panose="020B0604020202020204" pitchFamily="34" charset="0"/>
              </a:rPr>
              <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a:extLst>
              <a:ext uri="{FF2B5EF4-FFF2-40B4-BE49-F238E27FC236}">
                <a16:creationId xmlns="" xmlns:a16="http://schemas.microsoft.com/office/drawing/2014/main" id="{15A1EB51-2626-42E3-8E61-3E684284F75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39639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3056286"/>
          </a:xfrm>
          <a:prstGeom prst="rect">
            <a:avLst/>
          </a:prstGeom>
          <a:noFill/>
        </p:spPr>
        <p:txBody>
          <a:bodyPr wrap="square">
            <a:spAutoFit/>
          </a:bodyPr>
          <a:lstStyle/>
          <a:p>
            <a:pPr algn="just" rtl="1">
              <a:lnSpc>
                <a:spcPct val="107000"/>
              </a:lnSpc>
              <a:defRPr/>
            </a:pPr>
            <a:r>
              <a:rPr lang="fa-IR" sz="3600" dirty="0">
                <a:latin typeface="Times New Roman" panose="02020603050405020304" pitchFamily="18" charset="0"/>
                <a:ea typeface="Times New Roman" panose="02020603050405020304" pitchFamily="18" charset="0"/>
                <a:cs typeface="2  Zar" panose="00000400000000000000" pitchFamily="2" charset="-78"/>
              </a:rPr>
              <a:t>حالات خاص مريضان و مشخصات فردى آنان در انتخاب دوا تأثير قابل ملاحظه را دارا اند. يعنى ممكن يك دواى انتخابى براى يك مريض خاص مناسب باشد ولى براى مريض ديگرى مضاد استطباب باشد. با اين هم در تهيه فورمولير شخصى و انتخاب دواى مناسب بهتر است براى حالات خاص نيز دواى بديل يا الترناتيف را انتخاب نمود</a:t>
            </a: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2570695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5229830"/>
          </a:xfrm>
          <a:prstGeom prst="rect">
            <a:avLst/>
          </a:prstGeom>
          <a:noFill/>
        </p:spPr>
        <p:txBody>
          <a:bodyPr wrap="square">
            <a:spAutoFit/>
          </a:bodyPr>
          <a:lstStyle/>
          <a:p>
            <a:pPr algn="just" rtl="1">
              <a:lnSpc>
                <a:spcPct val="107000"/>
              </a:lnSpc>
              <a:spcAft>
                <a:spcPts val="0"/>
              </a:spcAft>
            </a:pPr>
            <a:r>
              <a:rPr lang="fa-IR" sz="3200" b="1" dirty="0">
                <a:latin typeface="Times New Roman" panose="02020603050405020304" pitchFamily="18" charset="0"/>
                <a:ea typeface="Times New Roman" panose="02020603050405020304" pitchFamily="18" charset="0"/>
                <a:cs typeface="2  Zar" panose="00000400000000000000" pitchFamily="2" charset="-78"/>
              </a:rPr>
              <a:t>معيار هاى انتخاب  و مقايسه دواى مناسب </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defRPr/>
            </a:pPr>
            <a:r>
              <a:rPr lang="fa-IR" sz="3600" u="sng" dirty="0">
                <a:latin typeface="Times New Roman" panose="02020603050405020304" pitchFamily="18" charset="0"/>
                <a:ea typeface="Times New Roman" panose="02020603050405020304" pitchFamily="18" charset="0"/>
                <a:cs typeface="2  Zar" panose="00000400000000000000" pitchFamily="2" charset="-78"/>
              </a:rPr>
              <a:t>مقايسه مؤثريت دوا</a:t>
            </a:r>
            <a:r>
              <a:rPr lang="fa-IR" sz="3600" dirty="0">
                <a:latin typeface="Times New Roman" panose="02020603050405020304" pitchFamily="18" charset="0"/>
                <a:ea typeface="Times New Roman" panose="02020603050405020304" pitchFamily="18" charset="0"/>
                <a:cs typeface="2  Zar" panose="00000400000000000000" pitchFamily="2" charset="-78"/>
              </a:rPr>
              <a:t> ها</a:t>
            </a:r>
            <a:r>
              <a:rPr lang="fa-IR" sz="3600" b="1" dirty="0">
                <a:latin typeface="Times New Roman" panose="02020603050405020304" pitchFamily="18" charset="0"/>
                <a:ea typeface="Times New Roman" panose="02020603050405020304" pitchFamily="18" charset="0"/>
                <a:cs typeface="2  Zar" panose="00000400000000000000" pitchFamily="2" charset="-78"/>
              </a:rPr>
              <a:t>: </a:t>
            </a:r>
            <a:r>
              <a:rPr lang="fa-IR" sz="3600" dirty="0">
                <a:latin typeface="Times New Roman" panose="02020603050405020304" pitchFamily="18" charset="0"/>
                <a:ea typeface="Times New Roman" panose="02020603050405020304" pitchFamily="18" charset="0"/>
                <a:cs typeface="2  Zar" panose="00000400000000000000" pitchFamily="2" charset="-78"/>
              </a:rPr>
              <a:t>از مآخذ معتبر استفاده می شود. صرفاً زمانى از اشتراك دو دواى همگروپ استفاده شود كه دليل علمى معتبر و مستند موجود باشد</a:t>
            </a:r>
            <a:r>
              <a:rPr lang="fa-IR" sz="3600" dirty="0" smtClean="0">
                <a:latin typeface="Times New Roman" panose="02020603050405020304" pitchFamily="18" charset="0"/>
                <a:ea typeface="Times New Roman" panose="02020603050405020304" pitchFamily="18" charset="0"/>
                <a:cs typeface="2  Zar" panose="00000400000000000000" pitchFamily="2" charset="-78"/>
              </a:rPr>
              <a:t>.</a:t>
            </a:r>
            <a:r>
              <a:rPr lang="prs-AF" sz="3600" dirty="0">
                <a:solidFill>
                  <a:prstClr val="black"/>
                </a:solidFill>
                <a:latin typeface="Times New Roman" panose="02020603050405020304" pitchFamily="18" charset="0"/>
                <a:ea typeface="Times New Roman" panose="02020603050405020304" pitchFamily="18" charset="0"/>
                <a:cs typeface="2  Zar"/>
              </a:rPr>
              <a:t> </a:t>
            </a:r>
            <a:r>
              <a:rPr lang="prs-AF" sz="3600" dirty="0" smtClean="0">
                <a:solidFill>
                  <a:prstClr val="black"/>
                </a:solidFill>
                <a:latin typeface="Times New Roman" panose="02020603050405020304" pitchFamily="18" charset="0"/>
                <a:ea typeface="Times New Roman" panose="02020603050405020304" pitchFamily="18" charset="0"/>
                <a:cs typeface="2  Zar"/>
              </a:rPr>
              <a:t>تجربه </a:t>
            </a:r>
            <a:r>
              <a:rPr lang="prs-AF" sz="3600" dirty="0">
                <a:solidFill>
                  <a:prstClr val="black"/>
                </a:solidFill>
                <a:latin typeface="Times New Roman" panose="02020603050405020304" pitchFamily="18" charset="0"/>
                <a:ea typeface="Times New Roman" panose="02020603050405020304" pitchFamily="18" charset="0"/>
                <a:cs typeface="2  Zar"/>
              </a:rPr>
              <a:t>شخصى اين يا آن داكتر تا در يكى از مجلات معتبر بين المللى بنشر نرسيده باشد و توسط ساير تحقيقات تأييد نشده باشد، قابل ملاحظه و مورد قبول  نمی باشد.</a:t>
            </a:r>
            <a:endParaRPr lang="en-US" sz="3600" dirty="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spcAft>
                <a:spcPts val="0"/>
              </a:spcAft>
            </a:pP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3600" u="sng" dirty="0">
                <a:latin typeface="Times New Roman" panose="02020603050405020304" pitchFamily="18" charset="0"/>
                <a:ea typeface="Times New Roman" panose="02020603050405020304" pitchFamily="18" charset="0"/>
                <a:cs typeface="2  Zar" panose="00000400000000000000" pitchFamily="2" charset="-78"/>
              </a:rPr>
              <a:t>مقايسه مصونيت  دوا ها</a:t>
            </a:r>
            <a:r>
              <a:rPr lang="fa-IR" sz="3600" b="1" dirty="0">
                <a:latin typeface="Times New Roman" panose="02020603050405020304" pitchFamily="18" charset="0"/>
                <a:ea typeface="Times New Roman" panose="02020603050405020304" pitchFamily="18" charset="0"/>
                <a:cs typeface="2  Zar" panose="00000400000000000000" pitchFamily="2" charset="-78"/>
              </a:rPr>
              <a:t>: </a:t>
            </a:r>
            <a:r>
              <a:rPr lang="fa-IR" sz="3600" dirty="0">
                <a:latin typeface="Times New Roman" panose="02020603050405020304" pitchFamily="18" charset="0"/>
                <a:ea typeface="Times New Roman" panose="02020603050405020304" pitchFamily="18" charset="0"/>
                <a:cs typeface="2  Zar" panose="00000400000000000000" pitchFamily="2" charset="-78"/>
              </a:rPr>
              <a:t>ا عوارض جانبى جدى و احتياطات كه در جريان تداوى مبذول می شود در نظر گرفته شود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4700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4241867"/>
          </a:xfrm>
          <a:prstGeom prst="rect">
            <a:avLst/>
          </a:prstGeom>
          <a:noFill/>
        </p:spPr>
        <p:txBody>
          <a:bodyPr wrap="square">
            <a:spAutoFit/>
          </a:bodyPr>
          <a:lstStyle/>
          <a:p>
            <a:pPr algn="just" rtl="1">
              <a:lnSpc>
                <a:spcPct val="107000"/>
              </a:lnSpc>
              <a:spcAft>
                <a:spcPts val="0"/>
              </a:spcAft>
            </a:pPr>
            <a:r>
              <a:rPr lang="fa-IR" sz="3600" u="sng" dirty="0">
                <a:latin typeface="Times New Roman" panose="02020603050405020304" pitchFamily="18" charset="0"/>
                <a:ea typeface="Times New Roman" panose="02020603050405020304" pitchFamily="18" charset="0"/>
                <a:cs typeface="2  Zar" panose="00000400000000000000" pitchFamily="2" charset="-78"/>
              </a:rPr>
              <a:t>مقايسه مساعد بودن دوا براى مريض</a:t>
            </a:r>
            <a:r>
              <a:rPr lang="fa-IR" sz="3600" b="1" dirty="0">
                <a:latin typeface="Times New Roman" panose="02020603050405020304" pitchFamily="18" charset="0"/>
                <a:ea typeface="Times New Roman" panose="02020603050405020304" pitchFamily="18" charset="0"/>
                <a:cs typeface="2  Zar" panose="00000400000000000000" pitchFamily="2" charset="-78"/>
              </a:rPr>
              <a:t>: </a:t>
            </a:r>
            <a:endParaRPr lang="prs-AF" sz="3600" b="1" dirty="0" smtClean="0">
              <a:latin typeface="Times New Roman" panose="02020603050405020304" pitchFamily="18" charset="0"/>
              <a:ea typeface="Times New Roman" panose="02020603050405020304" pitchFamily="18" charset="0"/>
              <a:cs typeface="2  Zar" panose="00000400000000000000" pitchFamily="2" charset="-78"/>
            </a:endParaRPr>
          </a:p>
          <a:p>
            <a:pPr algn="just" rtl="1">
              <a:lnSpc>
                <a:spcPct val="107000"/>
              </a:lnSpc>
              <a:spcAft>
                <a:spcPts val="0"/>
              </a:spcAft>
            </a:pPr>
            <a:r>
              <a:rPr lang="fa-IR" sz="3600" dirty="0" smtClean="0">
                <a:latin typeface="Times New Roman" panose="02020603050405020304" pitchFamily="18" charset="0"/>
                <a:ea typeface="Times New Roman" panose="02020603050405020304" pitchFamily="18" charset="0"/>
                <a:cs typeface="2  Zar" panose="00000400000000000000" pitchFamily="2" charset="-78"/>
              </a:rPr>
              <a:t>درکشور </a:t>
            </a:r>
            <a:r>
              <a:rPr lang="fa-IR" sz="3600" dirty="0">
                <a:latin typeface="Times New Roman" panose="02020603050405020304" pitchFamily="18" charset="0"/>
                <a:ea typeface="Times New Roman" panose="02020603050405020304" pitchFamily="18" charset="0"/>
                <a:cs typeface="2  Zar" panose="00000400000000000000" pitchFamily="2" charset="-78"/>
              </a:rPr>
              <a:t>به دسترس قرار دارد يانه؟ تطبيق دوا براى مريض چه اندازه سهل است، و آيا مناسب حال مريض است روز يك مرتبه یا  روز چندين بار دوره تداوي آن كوتاه یا طویل تر می باشد</a:t>
            </a:r>
            <a:r>
              <a:rPr lang="fa-IR" sz="3600" dirty="0" smtClean="0">
                <a:latin typeface="Times New Roman" panose="02020603050405020304" pitchFamily="18" charset="0"/>
                <a:ea typeface="Times New Roman" panose="02020603050405020304" pitchFamily="18" charset="0"/>
                <a:cs typeface="2  Zar" panose="00000400000000000000" pitchFamily="2" charset="-78"/>
              </a:rPr>
              <a:t>.</a:t>
            </a:r>
            <a:endParaRPr lang="prs-AF" sz="3600" dirty="0" smtClean="0">
              <a:latin typeface="Times New Roman" panose="02020603050405020304" pitchFamily="18" charset="0"/>
              <a:ea typeface="Times New Roman" panose="02020603050405020304" pitchFamily="18" charset="0"/>
              <a:cs typeface="2  Zar" panose="00000400000000000000" pitchFamily="2" charset="-78"/>
            </a:endParaRPr>
          </a:p>
          <a:p>
            <a:pPr algn="just" rtl="1">
              <a:lnSpc>
                <a:spcPct val="107000"/>
              </a:lnSpc>
              <a:spcAft>
                <a:spcPts val="0"/>
              </a:spcAft>
            </a:pPr>
            <a:r>
              <a:rPr lang="fa-IR" sz="3600" dirty="0" smtClean="0">
                <a:latin typeface="Times New Roman" panose="02020603050405020304" pitchFamily="18" charset="0"/>
                <a:ea typeface="Times New Roman" panose="02020603050405020304" pitchFamily="18" charset="0"/>
                <a:cs typeface="2  Zar" panose="00000400000000000000" pitchFamily="2" charset="-78"/>
              </a:rPr>
              <a:t>در </a:t>
            </a:r>
            <a:r>
              <a:rPr lang="fa-IR" sz="3600" dirty="0">
                <a:latin typeface="Times New Roman" panose="02020603050405020304" pitchFamily="18" charset="0"/>
                <a:ea typeface="Times New Roman" panose="02020603050405020304" pitchFamily="18" charset="0"/>
                <a:cs typeface="2  Zar" panose="00000400000000000000" pitchFamily="2" charset="-78"/>
              </a:rPr>
              <a:t>صورت كه دوا براى يكى از گروپ هاى افراد مضاد استطباب باشد لازم است تا دواى بديل در نظر باشد. ولى در اين جا بحث بالاى مريض معيارى است</a:t>
            </a:r>
            <a:r>
              <a:rPr lang="fa-IR" sz="3600" dirty="0" smtClean="0">
                <a:latin typeface="Times New Roman" panose="02020603050405020304" pitchFamily="18" charset="0"/>
                <a:ea typeface="Times New Roman" panose="02020603050405020304" pitchFamily="18" charset="0"/>
                <a:cs typeface="2  Zar" panose="00000400000000000000" pitchFamily="2" charset="-78"/>
              </a:rPr>
              <a:t>.</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9747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685124"/>
          </a:xfrm>
          <a:prstGeom prst="rect">
            <a:avLst/>
          </a:prstGeom>
          <a:noFill/>
        </p:spPr>
        <p:txBody>
          <a:bodyPr wrap="square">
            <a:spAutoFit/>
          </a:bodyPr>
          <a:lstStyle/>
          <a:p>
            <a:pPr lvl="0" algn="just" rtl="1">
              <a:lnSpc>
                <a:spcPct val="107000"/>
              </a:lnSpc>
            </a:pPr>
            <a:r>
              <a:rPr lang="fa-IR" sz="3600" u="sng" dirty="0">
                <a:solidFill>
                  <a:prstClr val="black"/>
                </a:solidFill>
                <a:latin typeface="Times New Roman" panose="02020603050405020304" pitchFamily="18" charset="0"/>
                <a:ea typeface="Times New Roman" panose="02020603050405020304" pitchFamily="18" charset="0"/>
                <a:cs typeface="2  Zar" panose="00000400000000000000" pitchFamily="2" charset="-78"/>
              </a:rPr>
              <a:t>قيمت دوا</a:t>
            </a:r>
            <a:r>
              <a:rPr lang="fa-IR" sz="3600" b="1" dirty="0">
                <a:solidFill>
                  <a:prstClr val="black"/>
                </a:solidFill>
                <a:latin typeface="Times New Roman" panose="02020603050405020304" pitchFamily="18" charset="0"/>
                <a:ea typeface="Times New Roman" panose="02020603050405020304" pitchFamily="18" charset="0"/>
                <a:cs typeface="2  Zar" panose="00000400000000000000" pitchFamily="2" charset="-78"/>
              </a:rPr>
              <a:t>: </a:t>
            </a:r>
            <a:r>
              <a:rPr lang="fa-IR" sz="3600" dirty="0">
                <a:solidFill>
                  <a:prstClr val="black"/>
                </a:solidFill>
                <a:latin typeface="Times New Roman" panose="02020603050405020304" pitchFamily="18" charset="0"/>
                <a:ea typeface="Times New Roman" panose="02020603050405020304" pitchFamily="18" charset="0"/>
                <a:cs typeface="2  Zar" panose="00000400000000000000" pitchFamily="2" charset="-78"/>
              </a:rPr>
              <a:t>قيمت مكمل دوره تداوى هريك از دواها محاسبه شده </a:t>
            </a:r>
            <a:r>
              <a:rPr lang="fa-IR" sz="3600" dirty="0" smtClean="0">
                <a:solidFill>
                  <a:prstClr val="black"/>
                </a:solidFill>
                <a:latin typeface="Times New Roman" panose="02020603050405020304" pitchFamily="18" charset="0"/>
                <a:ea typeface="Times New Roman" panose="02020603050405020304" pitchFamily="18" charset="0"/>
                <a:cs typeface="2  Zar" panose="00000400000000000000" pitchFamily="2" charset="-78"/>
              </a:rPr>
              <a:t>.</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0743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1277914"/>
          </a:xfrm>
          <a:prstGeom prst="rect">
            <a:avLst/>
          </a:prstGeom>
          <a:noFill/>
        </p:spPr>
        <p:txBody>
          <a:bodyPr wrap="square">
            <a:spAutoFit/>
          </a:bodyPr>
          <a:lstStyle/>
          <a:p>
            <a:pPr algn="just" rtl="1">
              <a:lnSpc>
                <a:spcPct val="107000"/>
              </a:lnSpc>
            </a:pPr>
            <a:r>
              <a:rPr lang="prs-AF" sz="3600" u="sng" dirty="0" smtClean="0">
                <a:solidFill>
                  <a:prstClr val="black"/>
                </a:solidFill>
                <a:latin typeface="Times New Roman" panose="02020603050405020304" pitchFamily="18" charset="0"/>
                <a:ea typeface="Times New Roman" panose="02020603050405020304" pitchFamily="18" charset="0"/>
                <a:cs typeface="2  Zar" panose="00000400000000000000" pitchFamily="2" charset="-78"/>
              </a:rPr>
              <a:t>مثال : انتخاب دوا برای هدف اول یعنی تداوی سببی التهاب بکتریایی بلعوم</a:t>
            </a:r>
            <a:endParaRPr lang="en-US" sz="28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71256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85598481"/>
              </p:ext>
            </p:extLst>
          </p:nvPr>
        </p:nvGraphicFramePr>
        <p:xfrm>
          <a:off x="1166193" y="914400"/>
          <a:ext cx="10164415" cy="5774414"/>
        </p:xfrm>
        <a:graphic>
          <a:graphicData uri="http://schemas.openxmlformats.org/drawingml/2006/table">
            <a:tbl>
              <a:tblPr rtl="1" firstRow="1" firstCol="1" lastRow="1" lastCol="1" bandRow="1" bandCol="1"/>
              <a:tblGrid>
                <a:gridCol w="1983415"/>
                <a:gridCol w="1168378"/>
                <a:gridCol w="1168378"/>
                <a:gridCol w="2819653"/>
                <a:gridCol w="1100066"/>
                <a:gridCol w="1058842"/>
                <a:gridCol w="865683"/>
              </a:tblGrid>
              <a:tr h="628357">
                <a:tc>
                  <a:txBody>
                    <a:bodyPr/>
                    <a:lstStyle/>
                    <a:p>
                      <a:pPr algn="just" rtl="1">
                        <a:lnSpc>
                          <a:spcPct val="107000"/>
                        </a:lnSpc>
                        <a:spcAft>
                          <a:spcPts val="0"/>
                        </a:spcAft>
                      </a:pPr>
                      <a:r>
                        <a:rPr lang="fa-IR" sz="2000" b="1" dirty="0">
                          <a:effectLst/>
                          <a:latin typeface="Times New Roman" panose="02020603050405020304" pitchFamily="18" charset="0"/>
                          <a:ea typeface="Times New Roman" panose="02020603050405020304" pitchFamily="18" charset="0"/>
                          <a:cs typeface="2  Zar" panose="00000400000000000000" pitchFamily="2" charset="-78"/>
                        </a:rPr>
                        <a:t>نام دوا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000" b="1">
                          <a:effectLst/>
                          <a:latin typeface="Times New Roman" panose="02020603050405020304" pitchFamily="18" charset="0"/>
                          <a:ea typeface="Times New Roman" panose="02020603050405020304" pitchFamily="18" charset="0"/>
                          <a:cs typeface="2  Zar" panose="00000400000000000000" pitchFamily="2" charset="-78"/>
                        </a:rPr>
                        <a:t>مؤثريت</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000" b="1">
                          <a:effectLst/>
                          <a:latin typeface="Times New Roman" panose="02020603050405020304" pitchFamily="18" charset="0"/>
                          <a:ea typeface="Times New Roman" panose="02020603050405020304" pitchFamily="18" charset="0"/>
                          <a:cs typeface="2  Zar" panose="00000400000000000000" pitchFamily="2" charset="-78"/>
                        </a:rPr>
                        <a:t>مصونيت</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b="1">
                          <a:effectLst/>
                          <a:latin typeface="Times New Roman" panose="02020603050405020304" pitchFamily="18" charset="0"/>
                          <a:ea typeface="Times New Roman" panose="02020603050405020304" pitchFamily="18" charset="0"/>
                          <a:cs typeface="2  Zar" panose="00000400000000000000" pitchFamily="2" charset="-78"/>
                        </a:rPr>
                        <a:t>مضاد استطباب</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000" b="1">
                          <a:effectLst/>
                          <a:latin typeface="Times New Roman" panose="02020603050405020304" pitchFamily="18" charset="0"/>
                          <a:ea typeface="Times New Roman" panose="02020603050405020304" pitchFamily="18" charset="0"/>
                          <a:cs typeface="2  Zar" panose="00000400000000000000" pitchFamily="2" charset="-78"/>
                        </a:rPr>
                        <a:t>مناسب بودن </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000" b="1">
                          <a:effectLst/>
                          <a:latin typeface="Times New Roman" panose="02020603050405020304" pitchFamily="18" charset="0"/>
                          <a:ea typeface="Times New Roman" panose="02020603050405020304" pitchFamily="18" charset="0"/>
                          <a:cs typeface="2  Zar" panose="00000400000000000000" pitchFamily="2" charset="-78"/>
                        </a:rPr>
                        <a:t>قيمت </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000" b="1" dirty="0">
                          <a:effectLst/>
                          <a:latin typeface="Times New Roman" panose="02020603050405020304" pitchFamily="18" charset="0"/>
                          <a:ea typeface="Times New Roman" panose="02020603050405020304" pitchFamily="18" charset="0"/>
                          <a:cs typeface="2  Zar" panose="00000400000000000000" pitchFamily="2" charset="-78"/>
                        </a:rPr>
                        <a:t>مجموع</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960">
                <a:tc>
                  <a:txBody>
                    <a:bodyPr/>
                    <a:lstStyle/>
                    <a:p>
                      <a:pPr rtl="0">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Penicillin procaine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fa-IR" sz="2400">
                          <a:effectLst/>
                          <a:latin typeface="Times New Roman" panose="02020603050405020304" pitchFamily="18" charset="0"/>
                          <a:ea typeface="Times New Roman" panose="02020603050405020304" pitchFamily="18" charset="0"/>
                          <a:cs typeface="2  Zar" panose="00000400000000000000" pitchFamily="2" charset="-78"/>
                        </a:rPr>
                        <a:t>فرط حساسیت</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2000" b="1">
                          <a:effectLst/>
                          <a:latin typeface="Times New Roman" panose="02020603050405020304" pitchFamily="18" charset="0"/>
                          <a:ea typeface="Times New Roman" panose="02020603050405020304" pitchFamily="18" charset="0"/>
                          <a:cs typeface="2  Zar" panose="00000400000000000000" pitchFamily="2" charset="-78"/>
                        </a:rPr>
                        <a:t>6</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100">
                <a:tc>
                  <a:txBody>
                    <a:bodyPr/>
                    <a:lstStyle/>
                    <a:p>
                      <a:pPr rtl="0">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Amoxicillin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fa-IR" sz="2400" dirty="0">
                          <a:effectLst/>
                          <a:latin typeface="Times New Roman" panose="02020603050405020304" pitchFamily="18" charset="0"/>
                          <a:ea typeface="Times New Roman" panose="02020603050405020304" pitchFamily="18" charset="0"/>
                          <a:cs typeface="2  Zar" panose="00000400000000000000" pitchFamily="2" charset="-78"/>
                        </a:rPr>
                        <a:t>فرط حساسیت</a:t>
                      </a:r>
                      <a:r>
                        <a:rPr lang="fa-IR" sz="2400" dirty="0">
                          <a:effectLst/>
                          <a:latin typeface="Calibri" panose="020F0502020204030204" pitchFamily="34" charset="0"/>
                          <a:ea typeface="Calibri" panose="020F0502020204030204" pitchFamily="34" charset="0"/>
                          <a:cs typeface="Arial" panose="020B0604020202020204" pitchFamily="34" charset="0"/>
                        </a:rPr>
                        <a:t> </a:t>
                      </a:r>
                      <a:r>
                        <a:rPr lang="fa-IR" sz="2400" dirty="0">
                          <a:effectLst/>
                          <a:latin typeface="Times New Roman" panose="02020603050405020304" pitchFamily="18" charset="0"/>
                          <a:ea typeface="Times New Roman" panose="02020603050405020304" pitchFamily="18" charset="0"/>
                          <a:cs typeface="2  Zar" panose="00000400000000000000" pitchFamily="2" charset="-78"/>
                        </a:rPr>
                        <a:t>سابقه یرقان یا تشوش وظیفوی کبدی مترافق با اموگزیسیلین و کلاو لانیک اسید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2000" b="1">
                          <a:effectLst/>
                          <a:latin typeface="Times New Roman" panose="02020603050405020304" pitchFamily="18" charset="0"/>
                          <a:ea typeface="Times New Roman" panose="02020603050405020304" pitchFamily="18" charset="0"/>
                          <a:cs typeface="2  Zar" panose="00000400000000000000" pitchFamily="2" charset="-78"/>
                        </a:rPr>
                        <a:t>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100">
                <a:tc>
                  <a:txBody>
                    <a:bodyPr/>
                    <a:lstStyle/>
                    <a:p>
                      <a:pPr rtl="0">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Co – Amoxiclav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fa-IR" sz="2400" dirty="0">
                          <a:effectLst/>
                          <a:latin typeface="Times New Roman" panose="02020603050405020304" pitchFamily="18" charset="0"/>
                          <a:ea typeface="Times New Roman" panose="02020603050405020304" pitchFamily="18" charset="0"/>
                          <a:cs typeface="2  Zar" panose="00000400000000000000" pitchFamily="2" charset="-78"/>
                        </a:rPr>
                        <a:t>فرط حساسیت سابقه یرقان یا تشوش وظیفوی کبدی مترافق با اموگزیسیلین و کلاو لانیک اسید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2000" b="1">
                          <a:effectLst/>
                          <a:latin typeface="Times New Roman" panose="02020603050405020304" pitchFamily="18" charset="0"/>
                          <a:ea typeface="Times New Roman" panose="02020603050405020304" pitchFamily="18" charset="0"/>
                          <a:cs typeface="2  Zar" panose="00000400000000000000" pitchFamily="2" charset="-78"/>
                        </a:rPr>
                        <a:t>10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100">
                <a:tc>
                  <a:txBody>
                    <a:bodyPr/>
                    <a:lstStyle/>
                    <a:p>
                      <a:pPr rtl="0">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Erythromycin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fa-IR" sz="2400" dirty="0">
                          <a:effectLst/>
                          <a:latin typeface="Times New Roman" panose="02020603050405020304" pitchFamily="18" charset="0"/>
                          <a:ea typeface="Times New Roman" panose="02020603050405020304" pitchFamily="18" charset="0"/>
                          <a:cs typeface="2  Zar" panose="00000400000000000000" pitchFamily="2" charset="-78"/>
                        </a:rPr>
                        <a:t>حساسیت در مقابل اریترومایسین نمك ایستولات آن در امراض  پورفیریا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2000" b="1" dirty="0">
                          <a:effectLst/>
                          <a:latin typeface="Times New Roman" panose="02020603050405020304" pitchFamily="18" charset="0"/>
                          <a:ea typeface="Times New Roman" panose="02020603050405020304" pitchFamily="18" charset="0"/>
                          <a:cs typeface="2  Zar" panose="00000400000000000000" pitchFamily="2" charset="-78"/>
                        </a:rPr>
                        <a:t>10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2"/>
          <p:cNvSpPr>
            <a:spLocks noChangeArrowheads="1"/>
          </p:cNvSpPr>
          <p:nvPr/>
        </p:nvSpPr>
        <p:spPr bwMode="auto">
          <a:xfrm>
            <a:off x="3355975" y="23542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46867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3016275"/>
          </a:xfrm>
          <a:prstGeom prst="rect">
            <a:avLst/>
          </a:prstGeom>
          <a:noFill/>
        </p:spPr>
        <p:txBody>
          <a:bodyPr wrap="square">
            <a:spAutoFit/>
          </a:bodyPr>
          <a:lstStyle/>
          <a:p>
            <a:pPr algn="just" rtl="1">
              <a:lnSpc>
                <a:spcPct val="107000"/>
              </a:lnSpc>
              <a:defRPr/>
            </a:pPr>
            <a:endParaRPr lang="prs-AF" sz="3600" dirty="0" smtClean="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prs-AF" sz="3600" dirty="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prs-AF" sz="3600" dirty="0" smtClean="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prs-AF" sz="3600" dirty="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graphicFrame>
        <p:nvGraphicFramePr>
          <p:cNvPr id="5" name="Table 4"/>
          <p:cNvGraphicFramePr>
            <a:graphicFrameLocks noGrp="1"/>
          </p:cNvGraphicFramePr>
          <p:nvPr>
            <p:extLst>
              <p:ext uri="{D42A27DB-BD31-4B8C-83A1-F6EECF244321}">
                <p14:modId xmlns:p14="http://schemas.microsoft.com/office/powerpoint/2010/main" val="3275544695"/>
              </p:ext>
            </p:extLst>
          </p:nvPr>
        </p:nvGraphicFramePr>
        <p:xfrm>
          <a:off x="689113" y="954155"/>
          <a:ext cx="10416209" cy="5453070"/>
        </p:xfrm>
        <a:graphic>
          <a:graphicData uri="http://schemas.openxmlformats.org/drawingml/2006/table">
            <a:tbl>
              <a:tblPr rtl="1" firstRow="1" firstCol="1" lastRow="1" lastCol="1" bandRow="1" bandCol="1"/>
              <a:tblGrid>
                <a:gridCol w="2032548"/>
                <a:gridCol w="1197321"/>
                <a:gridCol w="1197321"/>
                <a:gridCol w="2889503"/>
                <a:gridCol w="1127317"/>
                <a:gridCol w="1085072"/>
                <a:gridCol w="887127"/>
              </a:tblGrid>
              <a:tr h="725237">
                <a:tc>
                  <a:txBody>
                    <a:bodyPr/>
                    <a:lstStyle/>
                    <a:p>
                      <a:pPr algn="just" rtl="1">
                        <a:lnSpc>
                          <a:spcPct val="107000"/>
                        </a:lnSpc>
                        <a:spcAft>
                          <a:spcPts val="0"/>
                        </a:spcAft>
                      </a:pPr>
                      <a:r>
                        <a:rPr lang="fa-IR" sz="2000" b="1" dirty="0">
                          <a:effectLst/>
                          <a:latin typeface="Times New Roman" panose="02020603050405020304" pitchFamily="18" charset="0"/>
                          <a:ea typeface="Times New Roman" panose="02020603050405020304" pitchFamily="18" charset="0"/>
                          <a:cs typeface="2  Zar" panose="00000400000000000000" pitchFamily="2" charset="-78"/>
                        </a:rPr>
                        <a:t>نام دوا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000" b="1">
                          <a:effectLst/>
                          <a:latin typeface="Times New Roman" panose="02020603050405020304" pitchFamily="18" charset="0"/>
                          <a:ea typeface="Times New Roman" panose="02020603050405020304" pitchFamily="18" charset="0"/>
                          <a:cs typeface="2  Zar" panose="00000400000000000000" pitchFamily="2" charset="-78"/>
                        </a:rPr>
                        <a:t>مؤثريت</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000" b="1">
                          <a:effectLst/>
                          <a:latin typeface="Times New Roman" panose="02020603050405020304" pitchFamily="18" charset="0"/>
                          <a:ea typeface="Times New Roman" panose="02020603050405020304" pitchFamily="18" charset="0"/>
                          <a:cs typeface="2  Zar" panose="00000400000000000000" pitchFamily="2" charset="-78"/>
                        </a:rPr>
                        <a:t>مصونيت</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b="1">
                          <a:effectLst/>
                          <a:latin typeface="Times New Roman" panose="02020603050405020304" pitchFamily="18" charset="0"/>
                          <a:ea typeface="Times New Roman" panose="02020603050405020304" pitchFamily="18" charset="0"/>
                          <a:cs typeface="2  Zar" panose="00000400000000000000" pitchFamily="2" charset="-78"/>
                        </a:rPr>
                        <a:t>مضاد استطباب</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000" b="1" dirty="0">
                          <a:effectLst/>
                          <a:latin typeface="Times New Roman" panose="02020603050405020304" pitchFamily="18" charset="0"/>
                          <a:ea typeface="Times New Roman" panose="02020603050405020304" pitchFamily="18" charset="0"/>
                          <a:cs typeface="2  Zar" panose="00000400000000000000" pitchFamily="2" charset="-78"/>
                        </a:rPr>
                        <a:t>مناسب بودن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000" b="1">
                          <a:effectLst/>
                          <a:latin typeface="Times New Roman" panose="02020603050405020304" pitchFamily="18" charset="0"/>
                          <a:ea typeface="Times New Roman" panose="02020603050405020304" pitchFamily="18" charset="0"/>
                          <a:cs typeface="2  Zar" panose="00000400000000000000" pitchFamily="2" charset="-78"/>
                        </a:rPr>
                        <a:t>قيمت </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000" b="1" dirty="0">
                          <a:effectLst/>
                          <a:latin typeface="Times New Roman" panose="02020603050405020304" pitchFamily="18" charset="0"/>
                          <a:ea typeface="Times New Roman" panose="02020603050405020304" pitchFamily="18" charset="0"/>
                          <a:cs typeface="2  Zar" panose="00000400000000000000" pitchFamily="2" charset="-78"/>
                        </a:rPr>
                        <a:t>مجموع</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77">
                <a:tc>
                  <a:txBody>
                    <a:bodyPr/>
                    <a:lstStyle/>
                    <a:p>
                      <a:pPr rtl="0">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Azithromycin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lang="fa-IR"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fa-IR" sz="2400" b="0" dirty="0">
                          <a:effectLst/>
                          <a:latin typeface="Times New Roman" panose="02020603050405020304" pitchFamily="18" charset="0"/>
                          <a:ea typeface="Times New Roman" panose="02020603050405020304" pitchFamily="18" charset="0"/>
                          <a:cs typeface="2  Zar" panose="00000400000000000000" pitchFamily="2" charset="-78"/>
                        </a:rPr>
                        <a:t>تشوش وظیفوی كبدی</a:t>
                      </a:r>
                      <a:endParaRPr lang="en-US" sz="2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lang="fa-IR"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333">
                <a:tc>
                  <a:txBody>
                    <a:bodyPr/>
                    <a:lstStyle/>
                    <a:p>
                      <a:pPr rtl="0">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Ceftriaxone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ar-SA"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400" b="0" dirty="0">
                          <a:effectLst/>
                          <a:latin typeface="Times New Roman" panose="02020603050405020304" pitchFamily="18" charset="0"/>
                          <a:ea typeface="Times New Roman" panose="02020603050405020304" pitchFamily="18" charset="0"/>
                          <a:cs typeface="2  Zar" panose="00000400000000000000" pitchFamily="2" charset="-78"/>
                        </a:rPr>
                        <a:t>الرژی ، یرقان اطفال جدید الولاده</a:t>
                      </a:r>
                      <a:r>
                        <a:rPr lang="fa-IR" sz="2400" b="0" i="1" dirty="0">
                          <a:effectLst/>
                          <a:latin typeface="Times New Roman" panose="02020603050405020304" pitchFamily="18" charset="0"/>
                          <a:ea typeface="Times New Roman" panose="02020603050405020304" pitchFamily="18" charset="0"/>
                          <a:cs typeface="2  Zar" panose="00000400000000000000" pitchFamily="2" charset="-78"/>
                        </a:rPr>
                        <a:t>، پورفیریا،؛ تنقیص سویه البومین، اسیدوز و در تنقیص قدرت اتصال بلیروبین</a:t>
                      </a:r>
                      <a:r>
                        <a:rPr lang="en-US" sz="2400" b="0" i="1" dirty="0">
                          <a:effectLst/>
                          <a:latin typeface="Times New Roman" panose="02020603050405020304" pitchFamily="18" charset="0"/>
                          <a:ea typeface="Times New Roman" panose="02020603050405020304" pitchFamily="18" charset="0"/>
                          <a:cs typeface="2  Zar" panose="00000400000000000000" pitchFamily="2" charset="-78"/>
                        </a:rPr>
                        <a:t>.</a:t>
                      </a:r>
                      <a:r>
                        <a:rPr lang="fa-IR" sz="2400" b="0" i="1" dirty="0">
                          <a:effectLst/>
                          <a:latin typeface="Times New Roman" panose="02020603050405020304" pitchFamily="18" charset="0"/>
                          <a:ea typeface="Times New Roman" panose="02020603050405020304" pitchFamily="18" charset="0"/>
                          <a:cs typeface="2  Zar" panose="00000400000000000000" pitchFamily="2" charset="-78"/>
                        </a:rPr>
                        <a:t> همزمان با كلسيم نزد اطفال</a:t>
                      </a:r>
                      <a:endParaRPr lang="en-US" sz="2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_</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357">
                <a:tc>
                  <a:txBody>
                    <a:bodyPr/>
                    <a:lstStyle/>
                    <a:p>
                      <a:pPr rtl="0">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Cephalexin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ar-SA"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fa-IR" sz="2400" b="0" dirty="0">
                          <a:effectLst/>
                          <a:latin typeface="Times New Roman" panose="02020603050405020304" pitchFamily="18" charset="0"/>
                          <a:ea typeface="Times New Roman" panose="02020603050405020304" pitchFamily="18" charset="0"/>
                          <a:cs typeface="2  Zar" panose="00000400000000000000" pitchFamily="2" charset="-78"/>
                        </a:rPr>
                        <a:t>در فرط حساسیت </a:t>
                      </a:r>
                      <a:r>
                        <a:rPr lang="fa-IR" sz="2400" b="0" i="1" dirty="0">
                          <a:effectLst/>
                          <a:latin typeface="Times New Roman" panose="02020603050405020304" pitchFamily="18" charset="0"/>
                          <a:ea typeface="Times New Roman" panose="02020603050405020304" pitchFamily="18" charset="0"/>
                          <a:cs typeface="2  Zar" panose="00000400000000000000" pitchFamily="2" charset="-78"/>
                        </a:rPr>
                        <a:t>در مقابل سفالوسپورین ها و پورفیریا</a:t>
                      </a:r>
                      <a:endParaRPr lang="en-US" sz="2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357">
                <a:tc>
                  <a:txBody>
                    <a:bodyPr/>
                    <a:lstStyle/>
                    <a:p>
                      <a:pPr rtl="0">
                        <a:lnSpc>
                          <a:spcPct val="107000"/>
                        </a:lnSpc>
                        <a:spcAft>
                          <a:spcPts val="80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Cepharadin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ar-SA"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fa-IR" sz="2400" b="0" dirty="0">
                          <a:effectLst/>
                          <a:latin typeface="Times New Roman" panose="02020603050405020304" pitchFamily="18" charset="0"/>
                          <a:ea typeface="Times New Roman" panose="02020603050405020304" pitchFamily="18" charset="0"/>
                          <a:cs typeface="2  Zar" panose="00000400000000000000" pitchFamily="2" charset="-78"/>
                        </a:rPr>
                        <a:t>در فرط حساسیت </a:t>
                      </a:r>
                      <a:r>
                        <a:rPr lang="fa-IR" sz="2400" b="0" i="1" dirty="0">
                          <a:effectLst/>
                          <a:latin typeface="Times New Roman" panose="02020603050405020304" pitchFamily="18" charset="0"/>
                          <a:ea typeface="Times New Roman" panose="02020603050405020304" pitchFamily="18" charset="0"/>
                          <a:cs typeface="2  Zar" panose="00000400000000000000" pitchFamily="2" charset="-78"/>
                        </a:rPr>
                        <a:t>در مقابل سفالوسپورین ها و پورفیریا</a:t>
                      </a:r>
                      <a:endParaRPr lang="en-US" sz="2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357">
                <a:tc>
                  <a:txBody>
                    <a:bodyPr/>
                    <a:lstStyle/>
                    <a:p>
                      <a:pPr rtl="0">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Gentamicin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2400" b="1">
                          <a:effectLst/>
                          <a:latin typeface="Times New Roman" panose="02020603050405020304" pitchFamily="18" charset="0"/>
                          <a:ea typeface="Times New Roman" panose="02020603050405020304" pitchFamily="18" charset="0"/>
                          <a:cs typeface="2  Zar" panose="00000400000000000000" pitchFamily="2" charset="-78"/>
                        </a:rPr>
                        <a:t>-</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2400" b="1" dirty="0">
                          <a:effectLst/>
                          <a:latin typeface="Times New Roman" panose="02020603050405020304" pitchFamily="18" charset="0"/>
                          <a:ea typeface="Times New Roman" panose="02020603050405020304" pitchFamily="18" charset="0"/>
                          <a:cs typeface="2  Zar" panose="00000400000000000000" pitchFamily="2" charset="-78"/>
                        </a:rPr>
                        <a:t>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fa-IR" sz="2400" b="0" dirty="0">
                          <a:effectLst/>
                          <a:latin typeface="Times New Roman" panose="02020603050405020304" pitchFamily="18" charset="0"/>
                          <a:ea typeface="Times New Roman" panose="02020603050405020304" pitchFamily="18" charset="0"/>
                          <a:cs typeface="2  Zar" panose="00000400000000000000" pitchFamily="2" charset="-78"/>
                        </a:rPr>
                        <a:t>در فرط حساسیت </a:t>
                      </a:r>
                      <a:r>
                        <a:rPr lang="fa-IR" sz="2400" b="0" i="1" dirty="0">
                          <a:effectLst/>
                          <a:latin typeface="Times New Roman" panose="02020603050405020304" pitchFamily="18" charset="0"/>
                          <a:ea typeface="Times New Roman" panose="02020603050405020304" pitchFamily="18" charset="0"/>
                          <a:cs typeface="2  Zar" panose="00000400000000000000" pitchFamily="2" charset="-78"/>
                        </a:rPr>
                        <a:t>در مقابل سفالوسپورین ها و پورفیریا</a:t>
                      </a:r>
                      <a:endParaRPr lang="en-US" sz="2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 </a:t>
                      </a:r>
                      <a:endParaRPr lang="en-US" sz="24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fa-IR" sz="24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 </a:t>
                      </a:r>
                      <a:endParaRPr lang="en-US" sz="24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1" eaLnBrk="1" latinLnBrk="0" hangingPunct="1">
                        <a:lnSpc>
                          <a:spcPct val="107000"/>
                        </a:lnSpc>
                        <a:spcAft>
                          <a:spcPts val="0"/>
                        </a:spcAft>
                      </a:pPr>
                      <a:r>
                        <a:rPr lang="en-US" sz="24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1847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4834657"/>
          </a:xfrm>
          <a:prstGeom prst="rect">
            <a:avLst/>
          </a:prstGeom>
          <a:noFill/>
        </p:spPr>
        <p:txBody>
          <a:bodyPr wrap="square">
            <a:spAutoFit/>
          </a:bodyPr>
          <a:lstStyle/>
          <a:p>
            <a:pPr algn="just" rtl="1">
              <a:lnSpc>
                <a:spcPct val="107000"/>
              </a:lnSpc>
              <a:spcAft>
                <a:spcPts val="0"/>
              </a:spcAft>
            </a:pPr>
            <a:r>
              <a:rPr lang="prs-AF" sz="3600" u="sng" dirty="0">
                <a:latin typeface="Times New Roman" panose="02020603050405020304" pitchFamily="18" charset="0"/>
                <a:ea typeface="Times New Roman" panose="02020603050405020304" pitchFamily="18" charset="0"/>
                <a:cs typeface="2  Zar" panose="00000400000000000000" pitchFamily="2" charset="-78"/>
              </a:rPr>
              <a:t> دوای انتخابی: </a:t>
            </a:r>
            <a:r>
              <a:rPr lang="en-US" sz="3600" u="sng" dirty="0">
                <a:latin typeface="Times New Roman" panose="02020603050405020304" pitchFamily="18" charset="0"/>
                <a:ea typeface="Times New Roman" panose="02020603050405020304" pitchFamily="18" charset="0"/>
                <a:cs typeface="2  Zar" panose="00000400000000000000" pitchFamily="2" charset="-78"/>
              </a:rPr>
              <a:t>Co – Amoxiclav</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3600" u="sng" dirty="0">
                <a:latin typeface="Times New Roman" panose="02020603050405020304" pitchFamily="18" charset="0"/>
                <a:ea typeface="Times New Roman" panose="02020603050405020304" pitchFamily="18" charset="0"/>
                <a:cs typeface="2  Zar" panose="00000400000000000000" pitchFamily="2" charset="-78"/>
              </a:rPr>
              <a:t>ممكن چند دوا به حيث دوا هاى انتخابى شناخته شوند كه هر كدام آن ها صحيح باشد</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3600" u="sng" dirty="0" smtClean="0">
                <a:latin typeface="Times New Roman" panose="02020603050405020304" pitchFamily="18" charset="0"/>
                <a:ea typeface="Times New Roman" panose="02020603050405020304" pitchFamily="18" charset="0"/>
                <a:cs typeface="2  Zar" panose="00000400000000000000" pitchFamily="2" charset="-78"/>
              </a:rPr>
              <a:t>نوع </a:t>
            </a:r>
            <a:r>
              <a:rPr lang="fa-IR" sz="3600" u="sng" dirty="0">
                <a:latin typeface="Times New Roman" panose="02020603050405020304" pitchFamily="18" charset="0"/>
                <a:ea typeface="Times New Roman" panose="02020603050405020304" pitchFamily="18" charset="0"/>
                <a:cs typeface="2  Zar" panose="00000400000000000000" pitchFamily="2" charset="-78"/>
              </a:rPr>
              <a:t>مستحضر دوا (تابليت، شربت،  زرقيات وغيره</a:t>
            </a:r>
            <a:r>
              <a:rPr lang="fa-IR" sz="3600" u="sng" dirty="0" smtClean="0">
                <a:latin typeface="Times New Roman" panose="02020603050405020304" pitchFamily="18" charset="0"/>
                <a:ea typeface="Times New Roman" panose="02020603050405020304" pitchFamily="18" charset="0"/>
                <a:cs typeface="2  Zar" panose="00000400000000000000" pitchFamily="2" charset="-78"/>
              </a:rPr>
              <a:t>). </a:t>
            </a:r>
            <a:r>
              <a:rPr lang="fa-IR" sz="3600" dirty="0">
                <a:latin typeface="Times New Roman" panose="02020603050405020304" pitchFamily="18" charset="0"/>
                <a:ea typeface="Times New Roman" panose="02020603050405020304" pitchFamily="18" charset="0"/>
                <a:cs typeface="2  Zar" panose="00000400000000000000" pitchFamily="2" charset="-78"/>
              </a:rPr>
              <a:t>در صورت كه مرض عاجل نباشدو يا استفراغات نداشته باشد و بتواند دوا را از طريق فمى اخذ نمايد و در صورت كه مستحضر فمى دوا به دسترس باشد بايد مستحضر فمى نسبت به مستحضر زرقى ترجيح داده شود.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prs-AF" sz="3600" u="sng" dirty="0">
                <a:latin typeface="Times New Roman" panose="02020603050405020304" pitchFamily="18" charset="0"/>
                <a:ea typeface="Times New Roman" panose="02020603050405020304" pitchFamily="18" charset="0"/>
                <a:cs typeface="2  Zar" panose="00000400000000000000" pitchFamily="2" charset="-78"/>
              </a:rPr>
              <a:t>دوای انتخابی: </a:t>
            </a:r>
            <a:r>
              <a:rPr lang="en-US" sz="3600" u="sng" dirty="0">
                <a:latin typeface="Times New Roman" panose="02020603050405020304" pitchFamily="18" charset="0"/>
                <a:ea typeface="Times New Roman" panose="02020603050405020304" pitchFamily="18" charset="0"/>
                <a:cs typeface="2  Zar" panose="00000400000000000000" pitchFamily="2" charset="-78"/>
              </a:rPr>
              <a:t>Co – Amoxiclav Tablet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8106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921342" y="787508"/>
            <a:ext cx="9852674" cy="4834657"/>
          </a:xfrm>
          <a:prstGeom prst="rect">
            <a:avLst/>
          </a:prstGeom>
          <a:noFill/>
        </p:spPr>
        <p:txBody>
          <a:bodyPr wrap="square">
            <a:spAutoFit/>
          </a:bodyPr>
          <a:lstStyle/>
          <a:p>
            <a:pPr algn="just" rtl="1">
              <a:lnSpc>
                <a:spcPct val="107000"/>
              </a:lnSpc>
              <a:spcAft>
                <a:spcPts val="0"/>
              </a:spcAft>
            </a:pPr>
            <a:r>
              <a:rPr lang="fa-IR" sz="3600" dirty="0">
                <a:latin typeface="Times New Roman" panose="02020603050405020304" pitchFamily="18" charset="0"/>
                <a:ea typeface="Times New Roman" panose="02020603050405020304" pitchFamily="18" charset="0"/>
                <a:cs typeface="2  Zar" panose="00000400000000000000" pitchFamily="2" charset="-78"/>
              </a:rPr>
              <a:t>مقدار مستحضر و دوزاژ آ‏ ن و مدت تداوی. تعيين مقدار دوا تابع عواملى از قبيل سن، شدت مرض، امراض مترافقه و مشخصات بالخاصه مريضان می باشد.مثلاً در ا‏طفال و اشخاص مسن و همچنان در موجوديت امراض كبدى و كليوى معمولا مقادير نسبتاً كمتر توصيه می شود.</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prs-AF" sz="3600" dirty="0">
                <a:latin typeface="Times New Roman" panose="02020603050405020304" pitchFamily="18" charset="0"/>
                <a:ea typeface="Times New Roman" panose="02020603050405020304" pitchFamily="18" charset="0"/>
                <a:cs typeface="2  Zar" panose="00000400000000000000" pitchFamily="2" charset="-78"/>
              </a:rPr>
              <a:t>دوای </a:t>
            </a:r>
            <a:r>
              <a:rPr lang="prs-AF" sz="3600" dirty="0" smtClean="0">
                <a:latin typeface="Times New Roman" panose="02020603050405020304" pitchFamily="18" charset="0"/>
                <a:ea typeface="Times New Roman" panose="02020603050405020304" pitchFamily="18" charset="0"/>
                <a:cs typeface="2  Zar" panose="00000400000000000000" pitchFamily="2" charset="-78"/>
              </a:rPr>
              <a:t>انتخابی:</a:t>
            </a:r>
          </a:p>
          <a:p>
            <a:pPr algn="just" rtl="1">
              <a:lnSpc>
                <a:spcPct val="107000"/>
              </a:lnSpc>
              <a:spcAft>
                <a:spcPts val="0"/>
              </a:spcAft>
            </a:pPr>
            <a:r>
              <a:rPr lang="prs-AF" sz="3600" dirty="0" smtClean="0">
                <a:latin typeface="Times New Roman" panose="02020603050405020304" pitchFamily="18" charset="0"/>
                <a:ea typeface="Times New Roman" panose="02020603050405020304" pitchFamily="18" charset="0"/>
                <a:cs typeface="2  Zar" panose="00000400000000000000" pitchFamily="2" charset="-78"/>
              </a:rPr>
              <a:t> </a:t>
            </a:r>
            <a:r>
              <a:rPr lang="en-US" sz="3600" dirty="0">
                <a:latin typeface="Times New Roman" panose="02020603050405020304" pitchFamily="18" charset="0"/>
                <a:ea typeface="Times New Roman" panose="02020603050405020304" pitchFamily="18" charset="0"/>
                <a:cs typeface="2  Zar" panose="00000400000000000000" pitchFamily="2" charset="-78"/>
              </a:rPr>
              <a:t>Co – Amoxiclav Tablet  625 mg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en-US" sz="3600" dirty="0">
                <a:latin typeface="Times New Roman" panose="02020603050405020304" pitchFamily="18" charset="0"/>
                <a:ea typeface="Times New Roman" panose="02020603050405020304" pitchFamily="18" charset="0"/>
                <a:cs typeface="2  Zar" panose="00000400000000000000" pitchFamily="2" charset="-78"/>
              </a:rPr>
              <a:t>No= 21 tablets</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prs-AF" sz="3600" dirty="0">
                <a:latin typeface="Times New Roman" panose="02020603050405020304" pitchFamily="18" charset="0"/>
                <a:ea typeface="Times New Roman" panose="02020603050405020304" pitchFamily="18" charset="0"/>
                <a:cs typeface="2  Zar" panose="00000400000000000000" pitchFamily="2" charset="-78"/>
              </a:rPr>
              <a:t>هر هشت ساعت بعد یک تابلیت برای هفت روز مسلسل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22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4241867"/>
          </a:xfrm>
          <a:prstGeom prst="rect">
            <a:avLst/>
          </a:prstGeom>
          <a:noFill/>
        </p:spPr>
        <p:txBody>
          <a:bodyPr wrap="square">
            <a:spAutoFit/>
          </a:bodyPr>
          <a:lstStyle/>
          <a:p>
            <a:pPr algn="just" rtl="1">
              <a:lnSpc>
                <a:spcPct val="107000"/>
              </a:lnSpc>
              <a:spcAft>
                <a:spcPts val="0"/>
              </a:spcAft>
            </a:pPr>
            <a:r>
              <a:rPr lang="fa-IR" sz="3600" dirty="0">
                <a:latin typeface="Times New Roman" panose="02020603050405020304" pitchFamily="18" charset="0"/>
                <a:ea typeface="Times New Roman" panose="02020603050405020304" pitchFamily="18" charset="0"/>
                <a:cs typeface="2  Zar" panose="00000400000000000000" pitchFamily="2" charset="-78"/>
              </a:rPr>
              <a:t> صرفاً پلان تهيه شده تداوي براي همه مريضان ممكن قابل تطبيق نباشد يعني در بعضي موارد ممكن مضاد استطباب باشد و يا این که مريض قبلاً با همان پلان تداوي شده و جواب نگفته باشد،‌ به اين منظور لازم است تايك </a:t>
            </a:r>
            <a:r>
              <a:rPr lang="fa-IR" sz="3600" u="sng" dirty="0">
                <a:latin typeface="Times New Roman" panose="02020603050405020304" pitchFamily="18" charset="0"/>
                <a:ea typeface="Times New Roman" panose="02020603050405020304" pitchFamily="18" charset="0"/>
                <a:cs typeface="2  Zar" panose="00000400000000000000" pitchFamily="2" charset="-78"/>
              </a:rPr>
              <a:t>پلان بديل</a:t>
            </a:r>
            <a:r>
              <a:rPr lang="fa-IR" sz="3600" dirty="0">
                <a:latin typeface="Times New Roman" panose="02020603050405020304" pitchFamily="18" charset="0"/>
                <a:ea typeface="Times New Roman" panose="02020603050405020304" pitchFamily="18" charset="0"/>
                <a:cs typeface="2  Zar" panose="00000400000000000000" pitchFamily="2" charset="-78"/>
              </a:rPr>
              <a:t> نيز از قبل تهيه شود.</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prs-AF" sz="3600" u="sng" dirty="0">
                <a:latin typeface="Times New Roman" panose="02020603050405020304" pitchFamily="18" charset="0"/>
                <a:ea typeface="Times New Roman" panose="02020603050405020304" pitchFamily="18" charset="0"/>
                <a:cs typeface="2  Zar" panose="00000400000000000000" pitchFamily="2" charset="-78"/>
              </a:rPr>
              <a:t>دوای بدیل :</a:t>
            </a:r>
            <a:r>
              <a:rPr lang="en-US" sz="3600" u="sng" dirty="0">
                <a:latin typeface="Times New Roman" panose="02020603050405020304" pitchFamily="18" charset="0"/>
                <a:ea typeface="Times New Roman" panose="02020603050405020304" pitchFamily="18" charset="0"/>
                <a:cs typeface="2  Zar" panose="00000400000000000000" pitchFamily="2" charset="-78"/>
              </a:rPr>
              <a:t> 500mg </a:t>
            </a:r>
            <a:r>
              <a:rPr lang="en-US" sz="3600" u="sng" dirty="0">
                <a:latin typeface="2  Zar" panose="00000400000000000000" pitchFamily="2" charset="-78"/>
                <a:ea typeface="Times New Roman" panose="02020603050405020304" pitchFamily="18" charset="0"/>
                <a:cs typeface="Arial" panose="020B0604020202020204" pitchFamily="34" charset="0"/>
              </a:rPr>
              <a:t> </a:t>
            </a:r>
            <a:r>
              <a:rPr lang="en-US" sz="3600" u="sng" dirty="0">
                <a:latin typeface="Times New Roman" panose="02020603050405020304" pitchFamily="18" charset="0"/>
                <a:ea typeface="Times New Roman" panose="02020603050405020304" pitchFamily="18" charset="0"/>
                <a:cs typeface="2  Zar" panose="00000400000000000000" pitchFamily="2" charset="-78"/>
              </a:rPr>
              <a:t>Azithromycin Tablet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en-US" sz="3600" u="sng" dirty="0">
                <a:latin typeface="Times New Roman" panose="02020603050405020304" pitchFamily="18" charset="0"/>
                <a:ea typeface="Times New Roman" panose="02020603050405020304" pitchFamily="18" charset="0"/>
                <a:cs typeface="2  Zar" panose="00000400000000000000" pitchFamily="2" charset="-78"/>
              </a:rPr>
              <a:t>No=3 tablets</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prs-AF" sz="3600" u="sng" dirty="0">
                <a:latin typeface="Times New Roman" panose="02020603050405020304" pitchFamily="18" charset="0"/>
                <a:ea typeface="Times New Roman" panose="02020603050405020304" pitchFamily="18" charset="0"/>
                <a:cs typeface="2  Zar" panose="00000400000000000000" pitchFamily="2" charset="-78"/>
              </a:rPr>
              <a:t>روزانه یک تابلیت با کمی آب برای سه روز مسلسل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7479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2B78633-BDEC-401B-9101-4C347E67FD3A}"/>
              </a:ext>
            </a:extLst>
          </p:cNvPr>
          <p:cNvSpPr txBox="1"/>
          <p:nvPr/>
        </p:nvSpPr>
        <p:spPr>
          <a:xfrm>
            <a:off x="1603513" y="2462817"/>
            <a:ext cx="7540487" cy="1015663"/>
          </a:xfrm>
          <a:prstGeom prst="rect">
            <a:avLst/>
          </a:prstGeom>
          <a:noFill/>
        </p:spPr>
        <p:txBody>
          <a:bodyPr wrap="square">
            <a:spAutoFit/>
          </a:bodyPr>
          <a:lstStyle/>
          <a:p>
            <a:pPr algn="r"/>
            <a:r>
              <a:rPr kumimoji="0" lang="fa-IR" sz="6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اول - </a:t>
            </a:r>
            <a:r>
              <a:rPr kumimoji="0" lang="fa-IR" sz="6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تعيين</a:t>
            </a:r>
            <a:r>
              <a:rPr kumimoji="0" lang="fa-IR" sz="6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a:t>
            </a:r>
            <a:r>
              <a:rPr kumimoji="0" lang="fa-IR" sz="6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مشكل</a:t>
            </a:r>
            <a:r>
              <a:rPr kumimoji="0" lang="fa-IR" sz="6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a:t>
            </a:r>
            <a:r>
              <a:rPr kumimoji="0" lang="fa-IR" sz="6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مريض</a:t>
            </a:r>
            <a:r>
              <a:rPr kumimoji="0" lang="fa-IR" sz="5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a:t>
            </a:r>
            <a:endParaRPr lang="en-US" dirty="0"/>
          </a:p>
        </p:txBody>
      </p:sp>
    </p:spTree>
    <p:extLst>
      <p:ext uri="{BB962C8B-B14F-4D97-AF65-F5344CB8AC3E}">
        <p14:creationId xmlns:p14="http://schemas.microsoft.com/office/powerpoint/2010/main" val="894848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3056286"/>
          </a:xfrm>
          <a:prstGeom prst="rect">
            <a:avLst/>
          </a:prstGeom>
          <a:noFill/>
        </p:spPr>
        <p:txBody>
          <a:bodyPr wrap="square">
            <a:spAutoFit/>
          </a:bodyPr>
          <a:lstStyle/>
          <a:p>
            <a:pPr algn="just" rtl="1">
              <a:lnSpc>
                <a:spcPct val="107000"/>
              </a:lnSpc>
              <a:spcAft>
                <a:spcPts val="0"/>
              </a:spcAft>
            </a:pPr>
            <a:r>
              <a:rPr lang="prs-AF" sz="3600" b="1" dirty="0">
                <a:latin typeface="Times New Roman" panose="02020603050405020304" pitchFamily="18" charset="0"/>
                <a:ea typeface="Times New Roman" panose="02020603050405020304" pitchFamily="18" charset="0"/>
                <a:cs typeface="2  Zar" panose="00000400000000000000" pitchFamily="2" charset="-78"/>
              </a:rPr>
              <a:t>آیا برای رسیدن به هدف اول یعنی تداوی سببی همین دوا کافی است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prs-AF" sz="3600" b="1" dirty="0">
                <a:latin typeface="Times New Roman" panose="02020603050405020304" pitchFamily="18" charset="0"/>
                <a:ea typeface="Times New Roman" panose="02020603050405020304" pitchFamily="18" charset="0"/>
                <a:cs typeface="2  Zar" panose="00000400000000000000" pitchFamily="2" charset="-78"/>
              </a:rPr>
              <a:t>هرگاه کافی است به هدف دوم پرداخته شود در غیر آن هرگاه کافی نیست نظر به مآخذ دوای اشتراکی به همین ترتیب انتخاب شود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6186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1277914"/>
          </a:xfrm>
          <a:prstGeom prst="rect">
            <a:avLst/>
          </a:prstGeom>
          <a:noFill/>
        </p:spPr>
        <p:txBody>
          <a:bodyPr wrap="square">
            <a:spAutoFit/>
          </a:bodyPr>
          <a:lstStyle/>
          <a:p>
            <a:pPr algn="just" rtl="1">
              <a:lnSpc>
                <a:spcPct val="107000"/>
              </a:lnSpc>
              <a:spcAft>
                <a:spcPts val="0"/>
              </a:spcAft>
            </a:pPr>
            <a:r>
              <a:rPr lang="prs-AF" sz="3600" b="1" dirty="0">
                <a:latin typeface="Times New Roman" panose="02020603050405020304" pitchFamily="18" charset="0"/>
                <a:ea typeface="Times New Roman" panose="02020603050405020304" pitchFamily="18" charset="0"/>
                <a:cs typeface="2  Zar" panose="00000400000000000000" pitchFamily="2" charset="-78"/>
              </a:rPr>
              <a:t>هدف دوم : تداوی ضد درد و ضد تب (عرضی</a:t>
            </a:r>
            <a:r>
              <a:rPr lang="prs-AF" sz="3600" b="1" dirty="0" smtClean="0">
                <a:latin typeface="Times New Roman" panose="02020603050405020304" pitchFamily="18" charset="0"/>
                <a:ea typeface="Times New Roman" panose="02020603050405020304" pitchFamily="18" charset="0"/>
                <a:cs typeface="2  Zar" panose="00000400000000000000" pitchFamily="2" charset="-78"/>
              </a:rPr>
              <a:t>)</a:t>
            </a:r>
          </a:p>
          <a:p>
            <a:pPr algn="just" rtl="1">
              <a:lnSpc>
                <a:spcPct val="107000"/>
              </a:lnSpc>
              <a:spcAft>
                <a:spcPts val="0"/>
              </a:spcAft>
            </a:pPr>
            <a:r>
              <a:rPr lang="prs-AF" sz="3600" b="1" dirty="0" smtClean="0">
                <a:effectLst/>
                <a:latin typeface="Times New Roman" panose="02020603050405020304" pitchFamily="18" charset="0"/>
                <a:ea typeface="Calibri" panose="020F0502020204030204" pitchFamily="34" charset="0"/>
                <a:cs typeface="2  Zar" panose="00000400000000000000" pitchFamily="2" charset="-78"/>
              </a:rPr>
              <a:t>بازهم یک جدول مقایسوی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4513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7323492"/>
              </p:ext>
            </p:extLst>
          </p:nvPr>
        </p:nvGraphicFramePr>
        <p:xfrm>
          <a:off x="1245705" y="331305"/>
          <a:ext cx="10402956" cy="7445926"/>
        </p:xfrm>
        <a:graphic>
          <a:graphicData uri="http://schemas.openxmlformats.org/drawingml/2006/table">
            <a:tbl>
              <a:tblPr rtl="1" firstRow="1" firstCol="1" lastRow="1" lastCol="1" bandRow="1" bandCol="1"/>
              <a:tblGrid>
                <a:gridCol w="1805055"/>
                <a:gridCol w="1122801"/>
                <a:gridCol w="1089843"/>
                <a:gridCol w="3748535"/>
                <a:gridCol w="922852"/>
                <a:gridCol w="773440"/>
                <a:gridCol w="940430"/>
              </a:tblGrid>
              <a:tr h="414351">
                <a:tc>
                  <a:txBody>
                    <a:bodyPr/>
                    <a:lstStyle/>
                    <a:p>
                      <a:pPr algn="just" rtl="1">
                        <a:lnSpc>
                          <a:spcPct val="107000"/>
                        </a:lnSpc>
                        <a:spcAft>
                          <a:spcPts val="0"/>
                        </a:spcAft>
                      </a:pPr>
                      <a:r>
                        <a:rPr lang="fa-IR" sz="1600" b="1" dirty="0">
                          <a:effectLst/>
                          <a:latin typeface="Times New Roman" panose="02020603050405020304" pitchFamily="18" charset="0"/>
                          <a:ea typeface="Times New Roman" panose="02020603050405020304" pitchFamily="18" charset="0"/>
                          <a:cs typeface="2  Zar" panose="00000400000000000000" pitchFamily="2" charset="-78"/>
                        </a:rPr>
                        <a:t>نام دوا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a:effectLst/>
                          <a:latin typeface="Times New Roman" panose="02020603050405020304" pitchFamily="18" charset="0"/>
                          <a:ea typeface="Times New Roman" panose="02020603050405020304" pitchFamily="18" charset="0"/>
                          <a:cs typeface="2  Zar" panose="00000400000000000000" pitchFamily="2" charset="-78"/>
                        </a:rPr>
                        <a:t>مؤثريت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a:effectLst/>
                          <a:latin typeface="Times New Roman" panose="02020603050405020304" pitchFamily="18" charset="0"/>
                          <a:ea typeface="Times New Roman" panose="02020603050405020304" pitchFamily="18" charset="0"/>
                          <a:cs typeface="2  Zar" panose="00000400000000000000" pitchFamily="2" charset="-78"/>
                        </a:rPr>
                        <a:t>مصونيت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prs-AF" sz="1600" b="1">
                          <a:effectLst/>
                          <a:latin typeface="Times New Roman" panose="02020603050405020304" pitchFamily="18" charset="0"/>
                          <a:ea typeface="Times New Roman" panose="02020603050405020304" pitchFamily="18" charset="0"/>
                          <a:cs typeface="2  Zar" panose="00000400000000000000" pitchFamily="2" charset="-78"/>
                        </a:rPr>
                        <a:t>مضاد استطباب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a:effectLst/>
                          <a:latin typeface="Times New Roman" panose="02020603050405020304" pitchFamily="18" charset="0"/>
                          <a:ea typeface="Times New Roman" panose="02020603050405020304" pitchFamily="18" charset="0"/>
                          <a:cs typeface="2  Zar" panose="00000400000000000000" pitchFamily="2" charset="-78"/>
                        </a:rPr>
                        <a:t>مناسب بودن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a:effectLst/>
                          <a:latin typeface="Times New Roman" panose="02020603050405020304" pitchFamily="18" charset="0"/>
                          <a:ea typeface="Times New Roman" panose="02020603050405020304" pitchFamily="18" charset="0"/>
                          <a:cs typeface="2  Zar" panose="00000400000000000000" pitchFamily="2" charset="-78"/>
                        </a:rPr>
                        <a:t>قيمت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a:effectLst/>
                          <a:latin typeface="Times New Roman" panose="02020603050405020304" pitchFamily="18" charset="0"/>
                          <a:ea typeface="Times New Roman" panose="02020603050405020304" pitchFamily="18" charset="0"/>
                          <a:cs typeface="2  Zar" panose="00000400000000000000" pitchFamily="2" charset="-78"/>
                        </a:rPr>
                        <a:t>مجموع</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5878">
                <a:tc>
                  <a:txBody>
                    <a:bodyPr/>
                    <a:lstStyle/>
                    <a:p>
                      <a:pPr algn="just" rtl="1">
                        <a:lnSpc>
                          <a:spcPct val="107000"/>
                        </a:lnSpc>
                        <a:spcAft>
                          <a:spcPts val="0"/>
                        </a:spcAft>
                      </a:pPr>
                      <a:r>
                        <a:rPr lang="en-US" sz="1600" b="1" dirty="0">
                          <a:effectLst/>
                          <a:latin typeface="Times New Roman" panose="02020603050405020304" pitchFamily="18" charset="0"/>
                          <a:ea typeface="Times New Roman" panose="02020603050405020304" pitchFamily="18" charset="0"/>
                          <a:cs typeface="2  Zar" panose="00000400000000000000" pitchFamily="2" charset="-78"/>
                        </a:rPr>
                        <a:t>Aspirin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0"/>
                        </a:spcAft>
                      </a:pPr>
                      <a:r>
                        <a:rPr lang="en-US"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a:effectLst/>
                          <a:latin typeface="Times New Roman" panose="02020603050405020304" pitchFamily="18" charset="0"/>
                          <a:ea typeface="Times New Roman" panose="02020603050405020304" pitchFamily="18" charset="0"/>
                          <a:cs typeface="2  Zar" panose="00000400000000000000" pitchFamily="2" charset="-78"/>
                        </a:rPr>
                        <a:t>در قرحهء پپتیك، هیموفیلی وسایر تشوشات خون، اطفال کوچکتر از 16 سال و مادران شیرده برای تداوی نقرس. تشوش وظیفوی شدید كلیه و كبد</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r>
                        <a:rPr lang="fa-IR"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7</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1179">
                <a:tc>
                  <a:txBody>
                    <a:bodyPr/>
                    <a:lstStyle/>
                    <a:p>
                      <a:pPr algn="just" rtl="1">
                        <a:lnSpc>
                          <a:spcPct val="107000"/>
                        </a:lnSpc>
                        <a:spcAft>
                          <a:spcPts val="0"/>
                        </a:spcAft>
                      </a:pPr>
                      <a:r>
                        <a:rPr lang="en-US" sz="1600" b="1" dirty="0">
                          <a:effectLst/>
                          <a:latin typeface="Times New Roman" panose="02020603050405020304" pitchFamily="18" charset="0"/>
                          <a:ea typeface="Times New Roman" panose="02020603050405020304" pitchFamily="18" charset="0"/>
                          <a:cs typeface="2  Zar" panose="00000400000000000000" pitchFamily="2" charset="-78"/>
                        </a:rPr>
                        <a:t>Diclofenac</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3200" b="1" dirty="0">
                          <a:effectLst/>
                          <a:latin typeface="Times New Roman" panose="02020603050405020304" pitchFamily="18" charset="0"/>
                          <a:ea typeface="Times New Roman" panose="02020603050405020304" pitchFamily="18" charset="0"/>
                          <a:cs typeface="2  Zar" panose="00000400000000000000" pitchFamily="2" charset="-78"/>
                        </a:rPr>
                        <a:t>++</a:t>
                      </a:r>
                      <a:r>
                        <a:rPr lang="en-US"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dirty="0">
                          <a:effectLst/>
                          <a:latin typeface="Times New Roman" panose="02020603050405020304" pitchFamily="18" charset="0"/>
                          <a:ea typeface="Times New Roman" panose="02020603050405020304" pitchFamily="18" charset="0"/>
                          <a:cs typeface="2  Zar" panose="00000400000000000000" pitchFamily="2" charset="-78"/>
                        </a:rPr>
                        <a:t>حاملگی، شیردهی، تشوشات تحثر خون، قرحه فعال پپتیک (در حساسیت درمقابل اسپرین و یا یكی از سایر دواهای ضد التهاب غیر سترویدی به شمول استما و پت در حالت ظهور آفات معدی معایی حاصله از تطبیق این ادویه ادویه مذكور قطع شود. عارضه جانبی آن بالای معده باید بخاطر باشد. ايبوپروفن برای اطفال كه وزن شان كمتر از هفت كیلوگرام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8</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177">
                <a:tc>
                  <a:txBody>
                    <a:bodyPr/>
                    <a:lstStyle/>
                    <a:p>
                      <a:pPr algn="just" rtl="1">
                        <a:lnSpc>
                          <a:spcPct val="107000"/>
                        </a:lnSpc>
                        <a:spcAft>
                          <a:spcPts val="0"/>
                        </a:spcAft>
                      </a:pPr>
                      <a:r>
                        <a:rPr lang="en-US" sz="1600" b="1">
                          <a:effectLst/>
                          <a:latin typeface="Times New Roman" panose="02020603050405020304" pitchFamily="18" charset="0"/>
                          <a:ea typeface="Times New Roman" panose="02020603050405020304" pitchFamily="18" charset="0"/>
                          <a:cs typeface="2  Zar" panose="00000400000000000000" pitchFamily="2" charset="-78"/>
                        </a:rPr>
                        <a:t>Ibuprofen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prs-AF" sz="1600" b="1" dirty="0">
                          <a:effectLst/>
                          <a:latin typeface="Times New Roman" panose="02020603050405020304" pitchFamily="18" charset="0"/>
                          <a:ea typeface="Times New Roman" panose="02020603050405020304" pitchFamily="18" charset="0"/>
                          <a:cs typeface="2  Zar" panose="00000400000000000000" pitchFamily="2" charset="-78"/>
                        </a:rPr>
                        <a:t>مشابه فوق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10</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351">
                <a:tc>
                  <a:txBody>
                    <a:bodyPr/>
                    <a:lstStyle/>
                    <a:p>
                      <a:pPr algn="just" rtl="1">
                        <a:lnSpc>
                          <a:spcPct val="107000"/>
                        </a:lnSpc>
                        <a:spcAft>
                          <a:spcPts val="0"/>
                        </a:spcAft>
                      </a:pPr>
                      <a:r>
                        <a:rPr lang="en-US" sz="1600" b="1">
                          <a:effectLst/>
                          <a:latin typeface="Times New Roman" panose="02020603050405020304" pitchFamily="18" charset="0"/>
                          <a:ea typeface="Times New Roman" panose="02020603050405020304" pitchFamily="18" charset="0"/>
                          <a:cs typeface="2  Zar" panose="00000400000000000000" pitchFamily="2" charset="-78"/>
                        </a:rPr>
                        <a:t>Indomethacin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3200" b="1">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prs-AF" sz="1600" b="1" dirty="0">
                          <a:effectLst/>
                          <a:latin typeface="Times New Roman" panose="02020603050405020304" pitchFamily="18" charset="0"/>
                          <a:ea typeface="Times New Roman" panose="02020603050405020304" pitchFamily="18" charset="0"/>
                          <a:cs typeface="2  Zar" panose="00000400000000000000" pitchFamily="2" charset="-78"/>
                        </a:rPr>
                        <a:t>مشابه فوق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r>
                        <a:rPr lang="fa-IR"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8</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177">
                <a:tc>
                  <a:txBody>
                    <a:bodyPr/>
                    <a:lstStyle/>
                    <a:p>
                      <a:pPr algn="just" rtl="1">
                        <a:lnSpc>
                          <a:spcPct val="107000"/>
                        </a:lnSpc>
                        <a:spcAft>
                          <a:spcPts val="0"/>
                        </a:spcAft>
                      </a:pPr>
                      <a:r>
                        <a:rPr lang="en-US" sz="1600" b="1">
                          <a:effectLst/>
                          <a:latin typeface="Times New Roman" panose="02020603050405020304" pitchFamily="18" charset="0"/>
                          <a:ea typeface="Times New Roman" panose="02020603050405020304" pitchFamily="18" charset="0"/>
                          <a:cs typeface="2  Zar" panose="00000400000000000000" pitchFamily="2" charset="-78"/>
                        </a:rPr>
                        <a:t>Naproxen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3200" b="1">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dirty="0">
                          <a:effectLst/>
                          <a:latin typeface="Times New Roman" panose="02020603050405020304" pitchFamily="18" charset="0"/>
                          <a:ea typeface="Times New Roman" panose="02020603050405020304" pitchFamily="18" charset="0"/>
                          <a:cs typeface="2  Zar" panose="00000400000000000000" pitchFamily="2" charset="-78"/>
                        </a:rPr>
                        <a:t>مشابه فوق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9</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177">
                <a:tc>
                  <a:txBody>
                    <a:bodyPr/>
                    <a:lstStyle/>
                    <a:p>
                      <a:pPr algn="just" rtl="1">
                        <a:lnSpc>
                          <a:spcPct val="107000"/>
                        </a:lnSpc>
                        <a:spcAft>
                          <a:spcPts val="0"/>
                        </a:spcAft>
                      </a:pPr>
                      <a:r>
                        <a:rPr lang="en-US" sz="1600" b="1">
                          <a:effectLst/>
                          <a:latin typeface="Times New Roman" panose="02020603050405020304" pitchFamily="18" charset="0"/>
                          <a:ea typeface="Times New Roman" panose="02020603050405020304" pitchFamily="18" charset="0"/>
                          <a:cs typeface="2  Zar" panose="00000400000000000000" pitchFamily="2" charset="-78"/>
                        </a:rPr>
                        <a:t>Metamizole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3200" b="1">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prs-AF" sz="1600" b="1" dirty="0" smtClean="0">
                          <a:effectLst/>
                          <a:latin typeface="Times New Roman" panose="02020603050405020304" pitchFamily="18" charset="0"/>
                          <a:ea typeface="Calibri" panose="020F0502020204030204" pitchFamily="34" charset="0"/>
                          <a:cs typeface="2  Zar" panose="00000400000000000000" pitchFamily="2" charset="-78"/>
                        </a:rPr>
                        <a:t>فرط</a:t>
                      </a:r>
                      <a:r>
                        <a:rPr lang="prs-AF" sz="1600" b="1" baseline="0" dirty="0" smtClean="0">
                          <a:effectLst/>
                          <a:latin typeface="Times New Roman" panose="02020603050405020304" pitchFamily="18" charset="0"/>
                          <a:ea typeface="Calibri" panose="020F0502020204030204" pitchFamily="34" charset="0"/>
                          <a:cs typeface="2  Zar" panose="00000400000000000000" pitchFamily="2" charset="-78"/>
                        </a:rPr>
                        <a:t> حساسیت ،  تشوشات خون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7</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1526">
                <a:tc>
                  <a:txBody>
                    <a:bodyPr/>
                    <a:lstStyle/>
                    <a:p>
                      <a:pPr algn="just" rtl="1">
                        <a:lnSpc>
                          <a:spcPct val="107000"/>
                        </a:lnSpc>
                        <a:spcAft>
                          <a:spcPts val="0"/>
                        </a:spcAft>
                      </a:pPr>
                      <a:r>
                        <a:rPr lang="en-US" sz="1600" b="1">
                          <a:effectLst/>
                          <a:latin typeface="Times New Roman" panose="02020603050405020304" pitchFamily="18" charset="0"/>
                          <a:ea typeface="Times New Roman" panose="02020603050405020304" pitchFamily="18" charset="0"/>
                          <a:cs typeface="2  Zar" panose="00000400000000000000" pitchFamily="2" charset="-78"/>
                        </a:rPr>
                        <a:t>Paracetamol</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a:effectLst/>
                          <a:latin typeface="Times New Roman" panose="02020603050405020304" pitchFamily="18" charset="0"/>
                          <a:ea typeface="Times New Roman" panose="02020603050405020304" pitchFamily="18" charset="0"/>
                          <a:cs typeface="2  Zar" panose="00000400000000000000" pitchFamily="2" charset="-78"/>
                        </a:rPr>
                        <a:t>احتیاط: درتشوشات كلیوی و كبدی، شیر دهی و وابستگی به الكول با احتیاط تطبیق شود.</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r>
                        <a:rPr lang="en-US"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12</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177">
                <a:tc>
                  <a:txBody>
                    <a:bodyPr/>
                    <a:lstStyle/>
                    <a:p>
                      <a:pPr algn="just" rtl="1">
                        <a:lnSpc>
                          <a:spcPct val="107000"/>
                        </a:lnSpc>
                        <a:spcAft>
                          <a:spcPts val="0"/>
                        </a:spcAft>
                      </a:pPr>
                      <a:r>
                        <a:rPr lang="en-US" sz="1600" b="1">
                          <a:effectLst/>
                          <a:latin typeface="Times New Roman" panose="02020603050405020304" pitchFamily="18" charset="0"/>
                          <a:ea typeface="Times New Roman" panose="02020603050405020304" pitchFamily="18" charset="0"/>
                          <a:cs typeface="2  Zar" panose="00000400000000000000" pitchFamily="2" charset="-78"/>
                        </a:rPr>
                        <a:t>Drotaverine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3200" b="1" dirty="0">
                          <a:effectLst/>
                          <a:latin typeface="Times New Roman" panose="02020603050405020304" pitchFamily="18" charset="0"/>
                          <a:ea typeface="Times New Roman" panose="02020603050405020304" pitchFamily="18" charset="0"/>
                          <a:cs typeface="2  Zar" panose="00000400000000000000" pitchFamily="2" charset="-78"/>
                        </a:rPr>
                        <a:t>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a:effectLst/>
                          <a:latin typeface="Times New Roman" panose="02020603050405020304" pitchFamily="18" charset="0"/>
                          <a:ea typeface="Times New Roman" panose="02020603050405020304" pitchFamily="18" charset="0"/>
                          <a:cs typeface="2  Zar" panose="00000400000000000000" pitchFamily="2" charset="-78"/>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a:effectLst/>
                          <a:latin typeface="Times New Roman" panose="02020603050405020304" pitchFamily="18" charset="0"/>
                          <a:ea typeface="Times New Roman" panose="02020603050405020304" pitchFamily="18" charset="0"/>
                          <a:cs typeface="2  Zar" panose="00000400000000000000" pitchFamily="2" charset="-78"/>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a:effectLst/>
                          <a:latin typeface="Times New Roman" panose="02020603050405020304" pitchFamily="18" charset="0"/>
                          <a:ea typeface="Times New Roman" panose="02020603050405020304" pitchFamily="18" charset="0"/>
                          <a:cs typeface="2  Zar" panose="00000400000000000000" pitchFamily="2" charset="-78"/>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fa-IR" sz="1600" b="1" dirty="0">
                          <a:effectLst/>
                          <a:latin typeface="Times New Roman" panose="02020603050405020304" pitchFamily="18" charset="0"/>
                          <a:ea typeface="Times New Roman" panose="02020603050405020304" pitchFamily="18" charset="0"/>
                          <a:cs typeface="2  Zar" panose="00000400000000000000" pitchFamily="2"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1526">
                <a:tc>
                  <a:txBody>
                    <a:bodyPr/>
                    <a:lstStyle/>
                    <a:p>
                      <a:pPr algn="just" rtl="1">
                        <a:lnSpc>
                          <a:spcPct val="107000"/>
                        </a:lnSpc>
                        <a:spcAft>
                          <a:spcPts val="0"/>
                        </a:spcAft>
                      </a:pPr>
                      <a:r>
                        <a:rPr lang="en-US" sz="1600" b="1">
                          <a:effectLst/>
                          <a:latin typeface="Times New Roman" panose="02020603050405020304" pitchFamily="18" charset="0"/>
                          <a:ea typeface="Times New Roman" panose="02020603050405020304" pitchFamily="18" charset="0"/>
                          <a:cs typeface="2  Zar" panose="00000400000000000000" pitchFamily="2" charset="-78"/>
                        </a:rPr>
                        <a:t>Paracetamol + B1 + B6 + B12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dirty="0">
                          <a:effectLst/>
                          <a:latin typeface="Times New Roman" panose="02020603050405020304" pitchFamily="18" charset="0"/>
                          <a:ea typeface="Times New Roman" panose="02020603050405020304" pitchFamily="18" charset="0"/>
                          <a:cs typeface="2  Zar"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600" b="1" dirty="0">
                          <a:effectLst/>
                          <a:latin typeface="Times New Roman" panose="02020603050405020304" pitchFamily="18" charset="0"/>
                          <a:ea typeface="Times New Roman" panose="02020603050405020304" pitchFamily="18" charset="0"/>
                          <a:cs typeface="2  Zar" panose="00000400000000000000" pitchFamily="2"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_</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3200" b="1" kern="1200" dirty="0">
                          <a:solidFill>
                            <a:schemeClr val="tx1"/>
                          </a:solidFill>
                          <a:effectLst/>
                          <a:latin typeface="Times New Roman" panose="02020603050405020304" pitchFamily="18" charset="0"/>
                          <a:ea typeface="Times New Roman" panose="02020603050405020304" pitchFamily="18" charset="0"/>
                          <a:cs typeface="2  Zar" panose="00000400000000000000" pitchFamily="2" charset="-78"/>
                        </a:rPr>
                        <a:t>4</a:t>
                      </a:r>
                    </a:p>
                  </a:txBody>
                  <a:tcPr marL="54457" marR="54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3708400" y="15557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87203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7205819"/>
          </a:xfrm>
          <a:prstGeom prst="rect">
            <a:avLst/>
          </a:prstGeom>
          <a:noFill/>
        </p:spPr>
        <p:txBody>
          <a:bodyPr wrap="square">
            <a:spAutoFit/>
          </a:bodyPr>
          <a:lstStyle/>
          <a:p>
            <a:pPr algn="just" rtl="1">
              <a:lnSpc>
                <a:spcPct val="107000"/>
              </a:lnSpc>
              <a:defRPr/>
            </a:pPr>
            <a:r>
              <a:rPr lang="prs-AF" sz="3600" dirty="0">
                <a:solidFill>
                  <a:prstClr val="black"/>
                </a:solidFill>
                <a:latin typeface="Times New Roman" panose="02020603050405020304" pitchFamily="18" charset="0"/>
                <a:ea typeface="Times New Roman" panose="02020603050405020304" pitchFamily="18" charset="0"/>
                <a:cs typeface="2  Zar"/>
              </a:rPr>
              <a:t>دوای انتخابی: </a:t>
            </a:r>
            <a:r>
              <a:rPr lang="en-US" sz="3600" dirty="0">
                <a:solidFill>
                  <a:prstClr val="black"/>
                </a:solidFill>
                <a:latin typeface="Times New Roman" panose="02020603050405020304" pitchFamily="18" charset="0"/>
                <a:ea typeface="Times New Roman" panose="02020603050405020304" pitchFamily="18" charset="0"/>
                <a:cs typeface="2  Zar"/>
              </a:rPr>
              <a:t>Paracetamol </a:t>
            </a:r>
            <a:endParaRPr lang="prs-AF" sz="3600" dirty="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spcAft>
                <a:spcPts val="0"/>
              </a:spcAft>
            </a:pPr>
            <a:r>
              <a:rPr lang="fa-IR" sz="3600" dirty="0">
                <a:solidFill>
                  <a:prstClr val="black"/>
                </a:solidFill>
                <a:latin typeface="Times New Roman" panose="02020603050405020304" pitchFamily="18" charset="0"/>
                <a:ea typeface="Times New Roman" panose="02020603050405020304" pitchFamily="18" charset="0"/>
                <a:cs typeface="2  Zar"/>
              </a:rPr>
              <a:t>متعاقباً لازم است تا مقدار مستحضر و دوزاژ آ‏ ن و مدت تداوى نيز تعيين شود. </a:t>
            </a:r>
            <a:endParaRPr lang="en-US" sz="3600" dirty="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spcAft>
                <a:spcPts val="0"/>
              </a:spcAft>
            </a:pPr>
            <a:r>
              <a:rPr lang="en-US" sz="3600" dirty="0" smtClean="0">
                <a:solidFill>
                  <a:prstClr val="black"/>
                </a:solidFill>
                <a:latin typeface="Times New Roman" panose="02020603050405020304" pitchFamily="18" charset="0"/>
                <a:ea typeface="Times New Roman" panose="02020603050405020304" pitchFamily="18" charset="0"/>
                <a:cs typeface="2  Zar"/>
              </a:rPr>
              <a:t>Paracetamol </a:t>
            </a:r>
            <a:r>
              <a:rPr lang="en-US" sz="3600" dirty="0">
                <a:solidFill>
                  <a:prstClr val="black"/>
                </a:solidFill>
                <a:latin typeface="Times New Roman" panose="02020603050405020304" pitchFamily="18" charset="0"/>
                <a:ea typeface="Times New Roman" panose="02020603050405020304" pitchFamily="18" charset="0"/>
                <a:cs typeface="2  Zar"/>
              </a:rPr>
              <a:t>Tablet 500mg</a:t>
            </a:r>
          </a:p>
          <a:p>
            <a:pPr algn="just" rtl="1">
              <a:lnSpc>
                <a:spcPct val="107000"/>
              </a:lnSpc>
              <a:spcAft>
                <a:spcPts val="0"/>
              </a:spcAft>
            </a:pPr>
            <a:r>
              <a:rPr lang="en-US" sz="3600" dirty="0">
                <a:solidFill>
                  <a:prstClr val="black"/>
                </a:solidFill>
                <a:latin typeface="Times New Roman" panose="02020603050405020304" pitchFamily="18" charset="0"/>
                <a:ea typeface="Times New Roman" panose="02020603050405020304" pitchFamily="18" charset="0"/>
                <a:cs typeface="2  Zar"/>
              </a:rPr>
              <a:t>No= 10  tablets</a:t>
            </a:r>
          </a:p>
          <a:p>
            <a:pPr algn="just" rtl="1">
              <a:lnSpc>
                <a:spcPct val="107000"/>
              </a:lnSpc>
              <a:spcAft>
                <a:spcPts val="0"/>
              </a:spcAft>
            </a:pPr>
            <a:r>
              <a:rPr lang="prs-AF" sz="3600" dirty="0">
                <a:solidFill>
                  <a:prstClr val="black"/>
                </a:solidFill>
                <a:latin typeface="Times New Roman" panose="02020603050405020304" pitchFamily="18" charset="0"/>
                <a:ea typeface="Times New Roman" panose="02020603050405020304" pitchFamily="18" charset="0"/>
                <a:cs typeface="2  Zar"/>
              </a:rPr>
              <a:t>در حالت ضرورت هرشش ساعت بعد یک تابلیت </a:t>
            </a:r>
            <a:endParaRPr lang="en-US" sz="3600" dirty="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prs-AF" sz="3600" dirty="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prs-AF" sz="3600" dirty="0" smtClean="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prs-AF" sz="3600" dirty="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prs-AF" sz="3600" dirty="0" smtClean="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prs-AF" sz="3600" dirty="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4213761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2463495"/>
          </a:xfrm>
          <a:prstGeom prst="rect">
            <a:avLst/>
          </a:prstGeom>
          <a:noFill/>
        </p:spPr>
        <p:txBody>
          <a:bodyPr wrap="square">
            <a:spAutoFit/>
          </a:bodyPr>
          <a:lstStyle/>
          <a:p>
            <a:pPr algn="just" rtl="1">
              <a:lnSpc>
                <a:spcPct val="107000"/>
              </a:lnSpc>
              <a:defRPr/>
            </a:pPr>
            <a:r>
              <a:rPr lang="prs-AF" sz="3600" dirty="0">
                <a:solidFill>
                  <a:prstClr val="black"/>
                </a:solidFill>
                <a:latin typeface="Times New Roman" panose="02020603050405020304" pitchFamily="18" charset="0"/>
                <a:ea typeface="Times New Roman" panose="02020603050405020304" pitchFamily="18" charset="0"/>
                <a:cs typeface="2  Zar"/>
              </a:rPr>
              <a:t>آیا برای رسیدن به هدف اول یعنی تداوی سببی همین دوا کافی است ؟</a:t>
            </a:r>
          </a:p>
          <a:p>
            <a:pPr algn="just" rtl="1">
              <a:lnSpc>
                <a:spcPct val="107000"/>
              </a:lnSpc>
              <a:defRPr/>
            </a:pPr>
            <a:r>
              <a:rPr lang="prs-AF" sz="3600" dirty="0">
                <a:solidFill>
                  <a:prstClr val="black"/>
                </a:solidFill>
                <a:latin typeface="Times New Roman" panose="02020603050405020304" pitchFamily="18" charset="0"/>
                <a:ea typeface="Times New Roman" panose="02020603050405020304" pitchFamily="18" charset="0"/>
                <a:cs typeface="2  Zar"/>
              </a:rPr>
              <a:t>هرگاه کافی است به هدف دوم پرداخته شود در غیر آن هرگاه کافی نیست نظر به مآخذ دوای اشتراکی به همین ترتیب انتخاب شود .</a:t>
            </a:r>
          </a:p>
          <a:p>
            <a:pPr algn="just" rtl="1">
              <a:lnSpc>
                <a:spcPct val="107000"/>
              </a:lnSpc>
              <a:defRPr/>
            </a:pPr>
            <a:r>
              <a:rPr lang="prs-AF" sz="3600" dirty="0" smtClean="0">
                <a:solidFill>
                  <a:prstClr val="black"/>
                </a:solidFill>
                <a:latin typeface="Times New Roman" panose="02020603050405020304" pitchFamily="18" charset="0"/>
                <a:ea typeface="Times New Roman" panose="02020603050405020304" pitchFamily="18" charset="0"/>
                <a:cs typeface="2  Zar"/>
              </a:rPr>
              <a:t>.</a:t>
            </a: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2886439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3649076"/>
          </a:xfrm>
          <a:prstGeom prst="rect">
            <a:avLst/>
          </a:prstGeom>
          <a:noFill/>
        </p:spPr>
        <p:txBody>
          <a:bodyPr wrap="square">
            <a:spAutoFit/>
          </a:bodyPr>
          <a:lstStyle/>
          <a:p>
            <a:pPr algn="just" rtl="1">
              <a:lnSpc>
                <a:spcPct val="107000"/>
              </a:lnSpc>
              <a:defRPr/>
            </a:pPr>
            <a:r>
              <a:rPr lang="prs-AF" sz="3600" dirty="0">
                <a:solidFill>
                  <a:prstClr val="black"/>
                </a:solidFill>
                <a:latin typeface="Times New Roman" panose="02020603050405020304" pitchFamily="18" charset="0"/>
                <a:ea typeface="Times New Roman" panose="02020603050405020304" pitchFamily="18" charset="0"/>
                <a:cs typeface="2  Zar"/>
              </a:rPr>
              <a:t>پلان تداوى  براى مريضان به اصطلاح معيارى بود و الزاماً به اين مفهوم نيست كه حتمًا قابليت تطبيق به هر مريضي كه ازآن مرض رنج می برد قابل تطبيق است زيرا خصوصيات فردى مريضان به نسبت جنس و سن و سايرحالات و  امراض مترافقه  متفاوت است. لهدا در این مرحله لازم است تا مطابقت پلان تداوى یک مرض خاص  با حالات خاص مريض كه تحت معاينه  قرار دارد مورد مطالعه قرار گيرد</a:t>
            </a: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25095896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2463495"/>
          </a:xfrm>
          <a:prstGeom prst="rect">
            <a:avLst/>
          </a:prstGeom>
          <a:noFill/>
        </p:spPr>
        <p:txBody>
          <a:bodyPr wrap="square">
            <a:spAutoFit/>
          </a:bodyPr>
          <a:lstStyle/>
          <a:p>
            <a:pPr algn="just" rtl="1">
              <a:lnSpc>
                <a:spcPct val="107000"/>
              </a:lnSpc>
              <a:defRPr/>
            </a:pPr>
            <a:r>
              <a:rPr lang="prs-AF" sz="3600" dirty="0">
                <a:solidFill>
                  <a:prstClr val="black"/>
                </a:solidFill>
                <a:latin typeface="Times New Roman" panose="02020603050405020304" pitchFamily="18" charset="0"/>
                <a:ea typeface="Times New Roman" panose="02020603050405020304" pitchFamily="18" charset="0"/>
                <a:cs typeface="2  Zar"/>
              </a:rPr>
              <a:t>در صورت مطابقت پلان تداوى انتخابي اول با حالات خاص مريض، به اساس پلان مذكور به مريض نسخه تحرير شده و معلومات لازمه مترافقه ارائه شود. ولى در صورت عدم مطابقت پلان تداوى اول  با حالات خاص مريض، لازم است تا از پلان تداوي بديل استفاده شود. </a:t>
            </a: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2570024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1237903"/>
          </a:xfrm>
          <a:prstGeom prst="rect">
            <a:avLst/>
          </a:prstGeom>
          <a:noFill/>
        </p:spPr>
        <p:txBody>
          <a:bodyPr wrap="square">
            <a:spAutoFit/>
          </a:bodyPr>
          <a:lstStyle/>
          <a:p>
            <a:pPr algn="just" rtl="1">
              <a:lnSpc>
                <a:spcPct val="107000"/>
              </a:lnSpc>
              <a:defRPr/>
            </a:pPr>
            <a:r>
              <a:rPr lang="prs-AF" sz="3600" dirty="0">
                <a:solidFill>
                  <a:prstClr val="black"/>
                </a:solidFill>
                <a:latin typeface="Times New Roman" panose="02020603050405020304" pitchFamily="18" charset="0"/>
                <a:ea typeface="Times New Roman" panose="02020603050405020304" pitchFamily="18" charset="0"/>
                <a:cs typeface="2  Zar"/>
              </a:rPr>
              <a:t>چهارم: تحرير نسخه </a:t>
            </a:r>
            <a:endParaRPr lang="prs-AF" sz="3600" dirty="0" smtClean="0">
              <a:solidFill>
                <a:prstClr val="black"/>
              </a:solidFill>
              <a:latin typeface="Times New Roman" panose="02020603050405020304" pitchFamily="18" charset="0"/>
              <a:ea typeface="Times New Roman" panose="02020603050405020304" pitchFamily="18" charset="0"/>
              <a:cs typeface="2  Zar"/>
            </a:endParaRPr>
          </a:p>
          <a:p>
            <a:pPr algn="just" rtl="1">
              <a:lnSpc>
                <a:spcPct val="107000"/>
              </a:lnSpc>
              <a:defRPr/>
            </a:pP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40861868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152939" y="278296"/>
            <a:ext cx="10177669" cy="7304628"/>
          </a:xfrm>
          <a:prstGeom prst="rect">
            <a:avLst/>
          </a:prstGeom>
          <a:noFill/>
        </p:spPr>
        <p:txBody>
          <a:bodyPr wrap="square">
            <a:spAutoFit/>
          </a:bodyPr>
          <a:lstStyle/>
          <a:p>
            <a:pPr algn="ctr" rtl="1">
              <a:lnSpc>
                <a:spcPct val="107000"/>
              </a:lnSpc>
              <a:spcAft>
                <a:spcPts val="0"/>
              </a:spcAft>
            </a:pPr>
            <a:r>
              <a:rPr lang="prs-AF" sz="3600" b="1" dirty="0" smtClean="0">
                <a:latin typeface="Bradley Hand ITC" panose="03070402050302030203" pitchFamily="66" charset="0"/>
                <a:ea typeface="Times New Roman" panose="02020603050405020304" pitchFamily="18" charset="0"/>
                <a:cs typeface="2  Zar" panose="00000400000000000000" pitchFamily="2" charset="-78"/>
              </a:rPr>
              <a:t>دکتور...........</a:t>
            </a:r>
          </a:p>
          <a:p>
            <a:pPr algn="r" rtl="1">
              <a:lnSpc>
                <a:spcPct val="107000"/>
              </a:lnSpc>
              <a:spcAft>
                <a:spcPts val="0"/>
              </a:spcAft>
            </a:pPr>
            <a:r>
              <a:rPr lang="prs-AF" sz="3200" dirty="0" smtClean="0">
                <a:latin typeface="Bradley Hand ITC" panose="03070402050302030203" pitchFamily="66" charset="0"/>
                <a:ea typeface="Times New Roman" panose="02020603050405020304" pitchFamily="18" charset="0"/>
                <a:cs typeface="2  Zar" panose="00000400000000000000" pitchFamily="2" charset="-78"/>
              </a:rPr>
              <a:t>اسم مریض....................    سن ................   جنس ........</a:t>
            </a:r>
          </a:p>
          <a:p>
            <a:pPr algn="r" rtl="1">
              <a:lnSpc>
                <a:spcPct val="107000"/>
              </a:lnSpc>
              <a:spcAft>
                <a:spcPts val="0"/>
              </a:spcAft>
            </a:pPr>
            <a:r>
              <a:rPr lang="prs-AF" sz="3200" dirty="0" smtClean="0">
                <a:latin typeface="Bradley Hand ITC" panose="03070402050302030203" pitchFamily="66" charset="0"/>
                <a:ea typeface="Times New Roman" panose="02020603050405020304" pitchFamily="18" charset="0"/>
                <a:cs typeface="2  Zar" panose="00000400000000000000" pitchFamily="2" charset="-78"/>
              </a:rPr>
              <a:t>تاریخ.......................تشخیص احتمالی</a:t>
            </a:r>
            <a:r>
              <a:rPr lang="en-US" sz="3200" dirty="0" smtClean="0">
                <a:latin typeface="Bradley Hand ITC" panose="03070402050302030203" pitchFamily="66" charset="0"/>
                <a:ea typeface="Times New Roman" panose="02020603050405020304" pitchFamily="18" charset="0"/>
                <a:cs typeface="2  Zar" panose="00000400000000000000" pitchFamily="2" charset="-78"/>
              </a:rPr>
              <a:t>  </a:t>
            </a:r>
            <a:r>
              <a:rPr lang="en-US" sz="4000" b="1" dirty="0" smtClean="0">
                <a:latin typeface="Bradley Hand ITC" panose="03070402050302030203" pitchFamily="66" charset="0"/>
                <a:ea typeface="Times New Roman" panose="02020603050405020304" pitchFamily="18" charset="0"/>
                <a:cs typeface="2  Zar" panose="00000400000000000000" pitchFamily="2" charset="-78"/>
              </a:rPr>
              <a:t>Bacterial Pharyngitis  </a:t>
            </a:r>
          </a:p>
          <a:p>
            <a:pPr>
              <a:lnSpc>
                <a:spcPct val="107000"/>
              </a:lnSpc>
              <a:spcAft>
                <a:spcPts val="0"/>
              </a:spcAft>
            </a:pPr>
            <a:r>
              <a:rPr lang="en-US" sz="5400" b="1" dirty="0" smtClean="0">
                <a:latin typeface="Bradley Hand ITC" panose="03070402050302030203" pitchFamily="66" charset="0"/>
                <a:ea typeface="Times New Roman" panose="02020603050405020304" pitchFamily="18" charset="0"/>
                <a:cs typeface="2  Zar" panose="00000400000000000000" pitchFamily="2" charset="-78"/>
              </a:rPr>
              <a:t>R</a:t>
            </a:r>
            <a:r>
              <a:rPr lang="en-US" sz="5400" b="1" baseline="-25000" dirty="0" smtClean="0">
                <a:latin typeface="Bradley Hand ITC" panose="03070402050302030203" pitchFamily="66" charset="0"/>
                <a:ea typeface="Times New Roman" panose="02020603050405020304" pitchFamily="18" charset="0"/>
                <a:cs typeface="2  Zar" panose="00000400000000000000" pitchFamily="2" charset="-78"/>
              </a:rPr>
              <a:t>P</a:t>
            </a:r>
            <a:r>
              <a:rPr lang="prs-AF" sz="5400" b="1" baseline="-25000" dirty="0" smtClean="0">
                <a:latin typeface="Bradley Hand ITC" panose="03070402050302030203" pitchFamily="66" charset="0"/>
                <a:ea typeface="Times New Roman" panose="02020603050405020304" pitchFamily="18" charset="0"/>
                <a:cs typeface="2  Zar" panose="00000400000000000000" pitchFamily="2" charset="-78"/>
              </a:rPr>
              <a:t>  </a:t>
            </a:r>
          </a:p>
          <a:p>
            <a:pPr>
              <a:lnSpc>
                <a:spcPct val="107000"/>
              </a:lnSpc>
              <a:spcAft>
                <a:spcPts val="0"/>
              </a:spcAft>
            </a:pPr>
            <a:r>
              <a:rPr lang="en-US" sz="3600" b="1" dirty="0" smtClean="0">
                <a:latin typeface="Bradley Hand ITC" panose="03070402050302030203" pitchFamily="66" charset="0"/>
                <a:ea typeface="Times New Roman" panose="02020603050405020304" pitchFamily="18" charset="0"/>
                <a:cs typeface="2  Zar" panose="00000400000000000000" pitchFamily="2" charset="-78"/>
              </a:rPr>
              <a:t>Tablet </a:t>
            </a:r>
            <a:r>
              <a:rPr lang="en-US" sz="3600" b="1" dirty="0">
                <a:latin typeface="Bradley Hand ITC" panose="03070402050302030203" pitchFamily="66" charset="0"/>
                <a:ea typeface="Times New Roman" panose="02020603050405020304" pitchFamily="18" charset="0"/>
                <a:cs typeface="2  Zar" panose="00000400000000000000" pitchFamily="2" charset="-78"/>
              </a:rPr>
              <a:t>Co Amoxiclav 625 mg </a:t>
            </a:r>
          </a:p>
          <a:p>
            <a:pPr>
              <a:lnSpc>
                <a:spcPct val="107000"/>
              </a:lnSpc>
              <a:defRPr/>
            </a:pPr>
            <a:r>
              <a:rPr lang="en-US" sz="3600" b="1" dirty="0">
                <a:latin typeface="Bradley Hand ITC" panose="03070402050302030203" pitchFamily="66" charset="0"/>
                <a:ea typeface="Times New Roman" panose="02020603050405020304" pitchFamily="18" charset="0"/>
                <a:cs typeface="2  Zar" panose="00000400000000000000" pitchFamily="2" charset="-78"/>
              </a:rPr>
              <a:t>                                  No= </a:t>
            </a:r>
            <a:r>
              <a:rPr lang="en-US" sz="3600" b="1" dirty="0" smtClean="0">
                <a:latin typeface="Bradley Hand ITC" panose="03070402050302030203" pitchFamily="66" charset="0"/>
                <a:ea typeface="Times New Roman" panose="02020603050405020304" pitchFamily="18" charset="0"/>
                <a:cs typeface="2  Zar" panose="00000400000000000000" pitchFamily="2" charset="-78"/>
              </a:rPr>
              <a:t>30</a:t>
            </a:r>
            <a:endParaRPr lang="en-US" sz="3600" b="1" dirty="0">
              <a:latin typeface="Bradley Hand ITC" panose="03070402050302030203" pitchFamily="66" charset="0"/>
              <a:ea typeface="Times New Roman" panose="02020603050405020304" pitchFamily="18" charset="0"/>
              <a:cs typeface="2  Zar" panose="00000400000000000000" pitchFamily="2" charset="-78"/>
            </a:endParaRPr>
          </a:p>
          <a:p>
            <a:pPr>
              <a:lnSpc>
                <a:spcPct val="107000"/>
              </a:lnSpc>
              <a:defRPr/>
            </a:pPr>
            <a:r>
              <a:rPr lang="prs-AF" sz="3200" dirty="0">
                <a:latin typeface="Bradley Hand ITC" panose="03070402050302030203" pitchFamily="66" charset="0"/>
                <a:ea typeface="Times New Roman" panose="02020603050405020304" pitchFamily="18" charset="0"/>
                <a:cs typeface="2  Zar" panose="00000400000000000000" pitchFamily="2" charset="-78"/>
              </a:rPr>
              <a:t>هرهشت ساعت بعد برای </a:t>
            </a:r>
            <a:r>
              <a:rPr lang="prs-AF" sz="3200" dirty="0" smtClean="0">
                <a:latin typeface="Bradley Hand ITC" panose="03070402050302030203" pitchFamily="66" charset="0"/>
                <a:ea typeface="Times New Roman" panose="02020603050405020304" pitchFamily="18" charset="0"/>
                <a:cs typeface="2  Zar" panose="00000400000000000000" pitchFamily="2" charset="-78"/>
              </a:rPr>
              <a:t>ده روز </a:t>
            </a:r>
            <a:r>
              <a:rPr lang="prs-AF" sz="3200" dirty="0">
                <a:latin typeface="Bradley Hand ITC" panose="03070402050302030203" pitchFamily="66" charset="0"/>
                <a:ea typeface="Times New Roman" panose="02020603050405020304" pitchFamily="18" charset="0"/>
                <a:cs typeface="2  Zar" panose="00000400000000000000" pitchFamily="2" charset="-78"/>
              </a:rPr>
              <a:t>مسلسل با مقدار آب بلع شود</a:t>
            </a:r>
          </a:p>
          <a:p>
            <a:pPr>
              <a:lnSpc>
                <a:spcPct val="107000"/>
              </a:lnSpc>
              <a:defRPr/>
            </a:pPr>
            <a:r>
              <a:rPr lang="en-US" sz="3600" b="1" dirty="0">
                <a:latin typeface="Bradley Hand ITC" panose="03070402050302030203" pitchFamily="66" charset="0"/>
                <a:ea typeface="Times New Roman" panose="02020603050405020304" pitchFamily="18" charset="0"/>
                <a:cs typeface="2  Zar" panose="00000400000000000000" pitchFamily="2" charset="-78"/>
              </a:rPr>
              <a:t>Tablet Paracetamol 500 mg </a:t>
            </a:r>
          </a:p>
          <a:p>
            <a:pPr>
              <a:lnSpc>
                <a:spcPct val="107000"/>
              </a:lnSpc>
              <a:defRPr/>
            </a:pPr>
            <a:r>
              <a:rPr lang="en-US" sz="3600" b="1" dirty="0">
                <a:latin typeface="Bradley Hand ITC" panose="03070402050302030203" pitchFamily="66" charset="0"/>
                <a:ea typeface="Times New Roman" panose="02020603050405020304" pitchFamily="18" charset="0"/>
                <a:cs typeface="2  Zar" panose="00000400000000000000" pitchFamily="2" charset="-78"/>
              </a:rPr>
              <a:t>                                 No=10                   </a:t>
            </a:r>
            <a:endParaRPr lang="prs-AF" sz="3600" b="1" dirty="0">
              <a:latin typeface="Bradley Hand ITC" panose="03070402050302030203" pitchFamily="66" charset="0"/>
              <a:ea typeface="Times New Roman" panose="02020603050405020304" pitchFamily="18" charset="0"/>
              <a:cs typeface="2  Zar" panose="00000400000000000000" pitchFamily="2" charset="-78"/>
            </a:endParaRPr>
          </a:p>
          <a:p>
            <a:pPr>
              <a:lnSpc>
                <a:spcPct val="107000"/>
              </a:lnSpc>
              <a:defRPr/>
            </a:pPr>
            <a:r>
              <a:rPr lang="prs-AF" sz="3200" dirty="0">
                <a:latin typeface="Bradley Hand ITC" panose="03070402050302030203" pitchFamily="66" charset="0"/>
                <a:ea typeface="Times New Roman" panose="02020603050405020304" pitchFamily="18" charset="0"/>
                <a:cs typeface="2  Zar" panose="00000400000000000000" pitchFamily="2" charset="-78"/>
              </a:rPr>
              <a:t>در موجودیت درد و تب هر ۶ ساعت بعد با کمی آب گرفته </a:t>
            </a:r>
            <a:r>
              <a:rPr lang="prs-AF" sz="3200" dirty="0" smtClean="0">
                <a:latin typeface="Bradley Hand ITC" panose="03070402050302030203" pitchFamily="66" charset="0"/>
                <a:ea typeface="Times New Roman" panose="02020603050405020304" pitchFamily="18" charset="0"/>
                <a:cs typeface="2  Zar" panose="00000400000000000000" pitchFamily="2" charset="-78"/>
              </a:rPr>
              <a:t>شود</a:t>
            </a:r>
          </a:p>
          <a:p>
            <a:pPr algn="r">
              <a:lnSpc>
                <a:spcPct val="107000"/>
              </a:lnSpc>
              <a:defRPr/>
            </a:pPr>
            <a:r>
              <a:rPr lang="prs-AF" sz="3200" dirty="0" smtClean="0">
                <a:latin typeface="Bradley Hand ITC" panose="03070402050302030203" pitchFamily="66" charset="0"/>
                <a:ea typeface="Times New Roman" panose="02020603050405020304" pitchFamily="18" charset="0"/>
                <a:cs typeface="2  Zar" panose="00000400000000000000" pitchFamily="2" charset="-78"/>
              </a:rPr>
              <a:t>امضاء </a:t>
            </a:r>
            <a:endParaRPr lang="en-US" sz="3200" dirty="0">
              <a:latin typeface="Bradley Hand ITC" panose="03070402050302030203" pitchFamily="66" charset="0"/>
              <a:ea typeface="Times New Roman" panose="02020603050405020304" pitchFamily="18" charset="0"/>
              <a:cs typeface="2  Zar" panose="00000400000000000000" pitchFamily="2" charset="-78"/>
            </a:endParaRPr>
          </a:p>
          <a:p>
            <a:pPr algn="just" rtl="1">
              <a:lnSpc>
                <a:spcPct val="107000"/>
              </a:lnSpc>
              <a:defRPr/>
            </a:pP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12336016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685124"/>
          </a:xfrm>
          <a:prstGeom prst="rect">
            <a:avLst/>
          </a:prstGeom>
          <a:noFill/>
        </p:spPr>
        <p:txBody>
          <a:bodyPr wrap="square">
            <a:spAutoFit/>
          </a:bodyPr>
          <a:lstStyle/>
          <a:p>
            <a:pPr algn="just" rtl="1">
              <a:lnSpc>
                <a:spcPct val="107000"/>
              </a:lnSpc>
              <a:defRPr/>
            </a:pPr>
            <a:r>
              <a:rPr lang="prs-AF" sz="3600" dirty="0" smtClean="0">
                <a:solidFill>
                  <a:prstClr val="black"/>
                </a:solidFill>
                <a:latin typeface="Times New Roman" panose="02020603050405020304" pitchFamily="18" charset="0"/>
                <a:ea typeface="Times New Roman" panose="02020603050405020304" pitchFamily="18" charset="0"/>
                <a:cs typeface="2  Zar"/>
              </a:rPr>
              <a:t>نسخه بدیل در حالات که نسخه اول قابل تطبیق نباشد</a:t>
            </a: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3899870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2BB5E43-A9FF-4B53-B6D9-0784B8B4DBC2}"/>
              </a:ext>
            </a:extLst>
          </p:cNvPr>
          <p:cNvSpPr txBox="1"/>
          <p:nvPr/>
        </p:nvSpPr>
        <p:spPr>
          <a:xfrm>
            <a:off x="781878" y="853137"/>
            <a:ext cx="9409044" cy="5387437"/>
          </a:xfrm>
          <a:prstGeom prst="rect">
            <a:avLst/>
          </a:prstGeom>
          <a:noFill/>
        </p:spPr>
        <p:txBody>
          <a:bodyPr wrap="square">
            <a:spAutoFit/>
          </a:bodyPr>
          <a:lstStyle/>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بدون </a:t>
            </a:r>
            <a:r>
              <a:rPr lang="fa-IR" sz="3600" dirty="0" err="1">
                <a:effectLst/>
                <a:latin typeface="Times New Roman" panose="02020603050405020304" pitchFamily="18" charset="0"/>
                <a:ea typeface="Times New Roman" panose="02020603050405020304" pitchFamily="18" charset="0"/>
                <a:cs typeface="2  Zar"/>
              </a:rPr>
              <a:t>تعيين</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مشكل</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مريض</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امكان</a:t>
            </a:r>
            <a:r>
              <a:rPr lang="fa-IR" sz="3600" dirty="0">
                <a:effectLst/>
                <a:latin typeface="Times New Roman" panose="02020603050405020304" pitchFamily="18" charset="0"/>
                <a:ea typeface="Times New Roman" panose="02020603050405020304" pitchFamily="18" charset="0"/>
                <a:cs typeface="2  Zar"/>
              </a:rPr>
              <a:t> طرح </a:t>
            </a:r>
            <a:r>
              <a:rPr lang="fa-IR" sz="3600" dirty="0" err="1">
                <a:effectLst/>
                <a:latin typeface="Times New Roman" panose="02020603050405020304" pitchFamily="18" charset="0"/>
                <a:ea typeface="Times New Roman" panose="02020603050405020304" pitchFamily="18" charset="0"/>
                <a:cs typeface="2  Zar"/>
              </a:rPr>
              <a:t>پلان</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تداوى</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ممكن</a:t>
            </a:r>
            <a:r>
              <a:rPr lang="fa-IR" sz="3600" dirty="0">
                <a:effectLst/>
                <a:latin typeface="Times New Roman" panose="02020603050405020304" pitchFamily="18" charset="0"/>
                <a:ea typeface="Times New Roman" panose="02020603050405020304" pitchFamily="18" charset="0"/>
                <a:cs typeface="2  Zar"/>
              </a:rPr>
              <a:t> نخواهد بود. </a:t>
            </a:r>
            <a:r>
              <a:rPr lang="fa-IR" sz="3600" dirty="0" err="1">
                <a:effectLst/>
                <a:latin typeface="Times New Roman" panose="02020603050405020304" pitchFamily="18" charset="0"/>
                <a:ea typeface="Times New Roman" panose="02020603050405020304" pitchFamily="18" charset="0"/>
                <a:cs typeface="2  Zar"/>
              </a:rPr>
              <a:t>مشكل</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مريض</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بـسيار</a:t>
            </a:r>
            <a:r>
              <a:rPr lang="fa-IR" sz="3600" dirty="0">
                <a:effectLst/>
                <a:latin typeface="Times New Roman" panose="02020603050405020304" pitchFamily="18" charset="0"/>
                <a:ea typeface="Times New Roman" panose="02020603050405020304" pitchFamily="18" charset="0"/>
                <a:cs typeface="2  Zar"/>
              </a:rPr>
              <a:t> واضح </a:t>
            </a:r>
            <a:r>
              <a:rPr lang="fa-IR" sz="3600" dirty="0" err="1">
                <a:effectLst/>
                <a:latin typeface="Times New Roman" panose="02020603050405020304" pitchFamily="18" charset="0"/>
                <a:ea typeface="Times New Roman" panose="02020603050405020304" pitchFamily="18" charset="0"/>
                <a:cs typeface="2  Zar"/>
              </a:rPr>
              <a:t>تحرير</a:t>
            </a:r>
            <a:r>
              <a:rPr lang="fa-IR" sz="3600" dirty="0">
                <a:effectLst/>
                <a:latin typeface="Times New Roman" panose="02020603050405020304" pitchFamily="18" charset="0"/>
                <a:ea typeface="Times New Roman" panose="02020603050405020304" pitchFamily="18" charset="0"/>
                <a:cs typeface="2  Zar"/>
              </a:rPr>
              <a:t> شود مثلاً :</a:t>
            </a:r>
          </a:p>
          <a:p>
            <a:pPr marL="0" marR="0" algn="just" rtl="1">
              <a:lnSpc>
                <a:spcPct val="107000"/>
              </a:lnSpc>
              <a:spcBef>
                <a:spcPts val="0"/>
              </a:spcBef>
              <a:spcAft>
                <a:spcPts val="0"/>
              </a:spcAft>
            </a:pPr>
            <a:endParaRPr lang="fa-IR" sz="3600" dirty="0">
              <a:effectLst/>
              <a:latin typeface="Times New Roman" panose="02020603050405020304" pitchFamily="18" charset="0"/>
              <a:ea typeface="Times New Roman" panose="02020603050405020304" pitchFamily="18" charset="0"/>
              <a:cs typeface="2  Zar"/>
            </a:endParaRPr>
          </a:p>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 فرط فشار متوسط یا </a:t>
            </a:r>
            <a:r>
              <a:rPr lang="fa-IR" sz="3600" dirty="0" err="1">
                <a:effectLst/>
                <a:latin typeface="Times New Roman" panose="02020603050405020304" pitchFamily="18" charset="0"/>
                <a:ea typeface="Times New Roman" panose="02020603050405020304" pitchFamily="18" charset="0"/>
                <a:cs typeface="2  Zar"/>
              </a:rPr>
              <a:t>خفيف</a:t>
            </a:r>
            <a:r>
              <a:rPr lang="fa-IR" sz="3600" dirty="0">
                <a:effectLst/>
                <a:latin typeface="Times New Roman" panose="02020603050405020304" pitchFamily="18" charset="0"/>
                <a:ea typeface="Times New Roman" panose="02020603050405020304" pitchFamily="18" charset="0"/>
                <a:cs typeface="2  Zar"/>
              </a:rPr>
              <a:t> " </a:t>
            </a:r>
          </a:p>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 فرط فشار </a:t>
            </a:r>
            <a:r>
              <a:rPr lang="fa-IR" sz="3600" dirty="0" err="1">
                <a:effectLst/>
                <a:latin typeface="Times New Roman" panose="02020603050405020304" pitchFamily="18" charset="0"/>
                <a:ea typeface="Times New Roman" panose="02020603050405020304" pitchFamily="18" charset="0"/>
                <a:cs typeface="2  Zar"/>
              </a:rPr>
              <a:t>شديد</a:t>
            </a:r>
            <a:r>
              <a:rPr lang="fa-IR" sz="3600" dirty="0">
                <a:effectLst/>
                <a:latin typeface="Times New Roman" panose="02020603050405020304" pitchFamily="18" charset="0"/>
                <a:ea typeface="Times New Roman" panose="02020603050405020304" pitchFamily="18" charset="0"/>
                <a:cs typeface="2  Zar"/>
              </a:rPr>
              <a:t>"</a:t>
            </a:r>
          </a:p>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 س</a:t>
            </a:r>
            <a:r>
              <a:rPr lang="fa-IR" sz="3600" dirty="0">
                <a:latin typeface="Times New Roman" panose="02020603050405020304" pitchFamily="18" charset="0"/>
                <a:ea typeface="Times New Roman" panose="02020603050405020304" pitchFamily="18" charset="0"/>
                <a:cs typeface="2  Zar"/>
              </a:rPr>
              <a:t>ینه بغل  خفیف نزد </a:t>
            </a:r>
            <a:r>
              <a:rPr lang="fa-IR" sz="3600" dirty="0">
                <a:effectLst/>
                <a:latin typeface="Times New Roman" panose="02020603050405020304" pitchFamily="18" charset="0"/>
                <a:ea typeface="Times New Roman" panose="02020603050405020304" pitchFamily="18" charset="0"/>
                <a:cs typeface="2  Zar"/>
              </a:rPr>
              <a:t>اطفال "، </a:t>
            </a:r>
          </a:p>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"سینه بغل </a:t>
            </a:r>
            <a:r>
              <a:rPr lang="fa-IR" sz="3600" dirty="0" err="1">
                <a:effectLst/>
                <a:latin typeface="Times New Roman" panose="02020603050405020304" pitchFamily="18" charset="0"/>
                <a:ea typeface="Times New Roman" panose="02020603050405020304" pitchFamily="18" charset="0"/>
                <a:cs typeface="2  Zar"/>
              </a:rPr>
              <a:t>كاهلان</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ناشى</a:t>
            </a:r>
            <a:r>
              <a:rPr lang="fa-IR" sz="3600" dirty="0">
                <a:effectLst/>
                <a:latin typeface="Times New Roman" panose="02020603050405020304" pitchFamily="18" charset="0"/>
                <a:ea typeface="Times New Roman" panose="02020603050405020304" pitchFamily="18" charset="0"/>
                <a:cs typeface="2  Zar"/>
              </a:rPr>
              <a:t> از </a:t>
            </a:r>
            <a:r>
              <a:rPr lang="fa-IR" sz="3600" dirty="0" err="1">
                <a:effectLst/>
                <a:latin typeface="Times New Roman" panose="02020603050405020304" pitchFamily="18" charset="0"/>
                <a:ea typeface="Times New Roman" panose="02020603050405020304" pitchFamily="18" charset="0"/>
                <a:cs typeface="2  Zar"/>
              </a:rPr>
              <a:t>شفاخانه</a:t>
            </a:r>
            <a:r>
              <a:rPr lang="fa-IR" sz="3600" dirty="0">
                <a:effectLst/>
                <a:latin typeface="Times New Roman" panose="02020603050405020304" pitchFamily="18" charset="0"/>
                <a:ea typeface="Times New Roman" panose="02020603050405020304" pitchFamily="18" charset="0"/>
                <a:cs typeface="2  Zar"/>
              </a:rPr>
              <a:t> " </a:t>
            </a:r>
          </a:p>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سینه بغل </a:t>
            </a:r>
            <a:r>
              <a:rPr lang="fa-IR" sz="3600" dirty="0" err="1">
                <a:effectLst/>
                <a:latin typeface="Times New Roman" panose="02020603050405020304" pitchFamily="18" charset="0"/>
                <a:ea typeface="Times New Roman" panose="02020603050405020304" pitchFamily="18" charset="0"/>
                <a:cs typeface="2  Zar"/>
              </a:rPr>
              <a:t>كاهلان</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ناشى</a:t>
            </a:r>
            <a:r>
              <a:rPr lang="fa-IR" sz="3600" dirty="0">
                <a:effectLst/>
                <a:latin typeface="Times New Roman" panose="02020603050405020304" pitchFamily="18" charset="0"/>
                <a:ea typeface="Times New Roman" panose="02020603050405020304" pitchFamily="18" charset="0"/>
                <a:cs typeface="2  Zar"/>
              </a:rPr>
              <a:t> از اجتماع "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endParaRPr lang="en-US" sz="36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87213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152939" y="278296"/>
            <a:ext cx="10177669" cy="7304628"/>
          </a:xfrm>
          <a:prstGeom prst="rect">
            <a:avLst/>
          </a:prstGeom>
          <a:noFill/>
        </p:spPr>
        <p:txBody>
          <a:bodyPr wrap="square">
            <a:spAutoFit/>
          </a:bodyPr>
          <a:lstStyle/>
          <a:p>
            <a:pPr algn="ctr" rtl="1">
              <a:lnSpc>
                <a:spcPct val="107000"/>
              </a:lnSpc>
            </a:pPr>
            <a:r>
              <a:rPr lang="prs-AF" sz="36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دکتور...........</a:t>
            </a:r>
          </a:p>
          <a:p>
            <a:pPr algn="r" rtl="1">
              <a:lnSpc>
                <a:spcPct val="107000"/>
              </a:lnSpc>
            </a:pPr>
            <a:r>
              <a:rPr lang="prs-AF" sz="3200"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اسم مریض....................    سن ................   جنس ........</a:t>
            </a:r>
          </a:p>
          <a:p>
            <a:pPr algn="r" rtl="1">
              <a:lnSpc>
                <a:spcPct val="107000"/>
              </a:lnSpc>
            </a:pPr>
            <a:r>
              <a:rPr lang="prs-AF" sz="3200"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تاریخ.......................تشخیص احتمالی</a:t>
            </a:r>
            <a:r>
              <a:rPr lang="en-US" sz="3200"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  </a:t>
            </a:r>
            <a:r>
              <a:rPr lang="en-US" sz="40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Bacterial Pharyngitis  </a:t>
            </a:r>
          </a:p>
          <a:p>
            <a:pPr>
              <a:lnSpc>
                <a:spcPct val="107000"/>
              </a:lnSpc>
            </a:pPr>
            <a:r>
              <a:rPr lang="en-US" sz="54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R</a:t>
            </a:r>
            <a:r>
              <a:rPr lang="en-US" sz="5400" b="1" baseline="-25000"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P</a:t>
            </a:r>
            <a:r>
              <a:rPr lang="prs-AF" sz="5400" b="1" baseline="-25000"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  </a:t>
            </a:r>
          </a:p>
          <a:p>
            <a:pPr>
              <a:lnSpc>
                <a:spcPct val="107000"/>
              </a:lnSpc>
            </a:pPr>
            <a:r>
              <a:rPr lang="en-US" sz="36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Tablet Azithromycin 500mg </a:t>
            </a:r>
            <a:endParaRPr lang="en-US" sz="3600" b="1" dirty="0">
              <a:solidFill>
                <a:prstClr val="black"/>
              </a:solidFill>
              <a:latin typeface="Bradley Hand ITC" panose="03070402050302030203" pitchFamily="66" charset="0"/>
              <a:ea typeface="Times New Roman" panose="02020603050405020304" pitchFamily="18" charset="0"/>
              <a:cs typeface="2  Zar" panose="00000400000000000000" pitchFamily="2" charset="-78"/>
            </a:endParaRPr>
          </a:p>
          <a:p>
            <a:pPr>
              <a:lnSpc>
                <a:spcPct val="107000"/>
              </a:lnSpc>
              <a:defRPr/>
            </a:pPr>
            <a:r>
              <a:rPr lang="en-US" sz="3600" b="1" dirty="0">
                <a:solidFill>
                  <a:prstClr val="black"/>
                </a:solidFill>
                <a:latin typeface="Bradley Hand ITC" panose="03070402050302030203" pitchFamily="66" charset="0"/>
                <a:ea typeface="Times New Roman" panose="02020603050405020304" pitchFamily="18" charset="0"/>
                <a:cs typeface="2  Zar" panose="00000400000000000000" pitchFamily="2" charset="-78"/>
              </a:rPr>
              <a:t>                                  No= 3</a:t>
            </a:r>
          </a:p>
          <a:p>
            <a:pPr>
              <a:lnSpc>
                <a:spcPct val="107000"/>
              </a:lnSpc>
              <a:defRPr/>
            </a:pPr>
            <a:r>
              <a:rPr lang="prs-AF" sz="3200"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روزیک تابلیت برای سه </a:t>
            </a:r>
            <a:r>
              <a:rPr lang="prs-AF" sz="3200" dirty="0">
                <a:solidFill>
                  <a:prstClr val="black"/>
                </a:solidFill>
                <a:latin typeface="Bradley Hand ITC" panose="03070402050302030203" pitchFamily="66" charset="0"/>
                <a:ea typeface="Times New Roman" panose="02020603050405020304" pitchFamily="18" charset="0"/>
                <a:cs typeface="2  Zar" panose="00000400000000000000" pitchFamily="2" charset="-78"/>
              </a:rPr>
              <a:t>روز مسلسل با مقدار آب بلع شود</a:t>
            </a:r>
          </a:p>
          <a:p>
            <a:pPr>
              <a:lnSpc>
                <a:spcPct val="107000"/>
              </a:lnSpc>
              <a:defRPr/>
            </a:pPr>
            <a:r>
              <a:rPr lang="en-US" sz="3600" b="1" dirty="0">
                <a:solidFill>
                  <a:prstClr val="black"/>
                </a:solidFill>
                <a:latin typeface="Bradley Hand ITC" panose="03070402050302030203" pitchFamily="66" charset="0"/>
                <a:ea typeface="Times New Roman" panose="02020603050405020304" pitchFamily="18" charset="0"/>
                <a:cs typeface="2  Zar" panose="00000400000000000000" pitchFamily="2" charset="-78"/>
              </a:rPr>
              <a:t>Tablet Paracetamol 500 mg </a:t>
            </a:r>
          </a:p>
          <a:p>
            <a:pPr>
              <a:lnSpc>
                <a:spcPct val="107000"/>
              </a:lnSpc>
              <a:defRPr/>
            </a:pPr>
            <a:r>
              <a:rPr lang="en-US" sz="3600" b="1" dirty="0">
                <a:solidFill>
                  <a:prstClr val="black"/>
                </a:solidFill>
                <a:latin typeface="Bradley Hand ITC" panose="03070402050302030203" pitchFamily="66" charset="0"/>
                <a:ea typeface="Times New Roman" panose="02020603050405020304" pitchFamily="18" charset="0"/>
                <a:cs typeface="2  Zar" panose="00000400000000000000" pitchFamily="2" charset="-78"/>
              </a:rPr>
              <a:t>                                 No=10                   </a:t>
            </a:r>
            <a:endParaRPr lang="prs-AF" sz="3600" b="1" dirty="0">
              <a:solidFill>
                <a:prstClr val="black"/>
              </a:solidFill>
              <a:latin typeface="Bradley Hand ITC" panose="03070402050302030203" pitchFamily="66" charset="0"/>
              <a:ea typeface="Times New Roman" panose="02020603050405020304" pitchFamily="18" charset="0"/>
              <a:cs typeface="2  Zar" panose="00000400000000000000" pitchFamily="2" charset="-78"/>
            </a:endParaRPr>
          </a:p>
          <a:p>
            <a:pPr>
              <a:lnSpc>
                <a:spcPct val="107000"/>
              </a:lnSpc>
              <a:defRPr/>
            </a:pPr>
            <a:r>
              <a:rPr lang="prs-AF" sz="3200" dirty="0">
                <a:solidFill>
                  <a:prstClr val="black"/>
                </a:solidFill>
                <a:latin typeface="Bradley Hand ITC" panose="03070402050302030203" pitchFamily="66" charset="0"/>
                <a:ea typeface="Times New Roman" panose="02020603050405020304" pitchFamily="18" charset="0"/>
                <a:cs typeface="2  Zar" panose="00000400000000000000" pitchFamily="2" charset="-78"/>
              </a:rPr>
              <a:t>در موجودیت درد و تب هر ۶ ساعت بعد با کمی آب گرفته </a:t>
            </a:r>
            <a:r>
              <a:rPr lang="prs-AF" sz="3200"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شود</a:t>
            </a:r>
          </a:p>
          <a:p>
            <a:pPr algn="r">
              <a:lnSpc>
                <a:spcPct val="107000"/>
              </a:lnSpc>
              <a:defRPr/>
            </a:pPr>
            <a:r>
              <a:rPr lang="prs-AF" sz="3200"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امضاء </a:t>
            </a:r>
            <a:endParaRPr lang="en-US" sz="3200" dirty="0">
              <a:solidFill>
                <a:prstClr val="black"/>
              </a:solidFill>
              <a:latin typeface="Bradley Hand ITC" panose="03070402050302030203" pitchFamily="66" charset="0"/>
              <a:ea typeface="Times New Roman" panose="02020603050405020304" pitchFamily="18" charset="0"/>
              <a:cs typeface="2  Zar" panose="00000400000000000000" pitchFamily="2" charset="-78"/>
            </a:endParaRPr>
          </a:p>
          <a:p>
            <a:pPr algn="just" rtl="1">
              <a:lnSpc>
                <a:spcPct val="107000"/>
              </a:lnSpc>
              <a:defRPr/>
            </a:pP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2914227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152939" y="278296"/>
            <a:ext cx="10177669" cy="6744860"/>
          </a:xfrm>
          <a:prstGeom prst="rect">
            <a:avLst/>
          </a:prstGeom>
          <a:noFill/>
        </p:spPr>
        <p:txBody>
          <a:bodyPr wrap="square">
            <a:spAutoFit/>
          </a:bodyPr>
          <a:lstStyle/>
          <a:p>
            <a:pPr algn="ctr" rtl="1">
              <a:lnSpc>
                <a:spcPct val="107000"/>
              </a:lnSpc>
            </a:pPr>
            <a:r>
              <a:rPr lang="prs-AF" sz="36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 نسخه غیر معقول دکتور...........</a:t>
            </a:r>
          </a:p>
          <a:p>
            <a:pPr algn="r" rtl="1">
              <a:lnSpc>
                <a:spcPct val="107000"/>
              </a:lnSpc>
            </a:pPr>
            <a:r>
              <a:rPr lang="prs-AF" sz="3200"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اسم مریض.................... تاریخ</a:t>
            </a:r>
            <a:r>
              <a:rPr lang="en-US" sz="40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Bacterial Pharyngitis    </a:t>
            </a:r>
          </a:p>
          <a:p>
            <a:pPr>
              <a:lnSpc>
                <a:spcPct val="107000"/>
              </a:lnSpc>
            </a:pPr>
            <a:r>
              <a:rPr lang="en-US" sz="3200" b="1" dirty="0" smtClean="0">
                <a:solidFill>
                  <a:srgbClr val="002060"/>
                </a:solidFill>
                <a:latin typeface="Bradley Hand ITC" panose="03070402050302030203" pitchFamily="66" charset="0"/>
                <a:ea typeface="Times New Roman" panose="02020603050405020304" pitchFamily="18" charset="0"/>
                <a:cs typeface="2  Zar" panose="00000400000000000000" pitchFamily="2" charset="-78"/>
              </a:rPr>
              <a:t>Tablet Azithromycin 500mg  </a:t>
            </a:r>
            <a:r>
              <a:rPr lang="en-US" sz="3200" b="1" dirty="0">
                <a:solidFill>
                  <a:srgbClr val="002060"/>
                </a:solidFill>
                <a:latin typeface="Bradley Hand ITC" panose="03070402050302030203" pitchFamily="66" charset="0"/>
                <a:ea typeface="Times New Roman" panose="02020603050405020304" pitchFamily="18" charset="0"/>
                <a:cs typeface="2  Zar" panose="00000400000000000000" pitchFamily="2" charset="-78"/>
              </a:rPr>
              <a:t>No= </a:t>
            </a:r>
            <a:r>
              <a:rPr lang="en-US" sz="3200" b="1" dirty="0" smtClean="0">
                <a:solidFill>
                  <a:srgbClr val="002060"/>
                </a:solidFill>
                <a:latin typeface="Bradley Hand ITC" panose="03070402050302030203" pitchFamily="66" charset="0"/>
                <a:ea typeface="Times New Roman" panose="02020603050405020304" pitchFamily="18" charset="0"/>
                <a:cs typeface="2  Zar" panose="00000400000000000000" pitchFamily="2" charset="-78"/>
              </a:rPr>
              <a:t>3     1X1</a:t>
            </a:r>
          </a:p>
          <a:p>
            <a:pPr>
              <a:lnSpc>
                <a:spcPct val="107000"/>
              </a:lnSpc>
              <a:defRPr/>
            </a:pPr>
            <a:r>
              <a:rPr lang="en-US" sz="32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Vial ceftriaxone 1 g N= 7    IM 1X1</a:t>
            </a:r>
          </a:p>
          <a:p>
            <a:pPr>
              <a:lnSpc>
                <a:spcPct val="107000"/>
              </a:lnSpc>
              <a:defRPr/>
            </a:pPr>
            <a:r>
              <a:rPr lang="en-US" sz="32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Iv Solution </a:t>
            </a:r>
            <a:r>
              <a:rPr lang="en-US" sz="3200" b="1" dirty="0" err="1"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NaCl</a:t>
            </a:r>
            <a:r>
              <a:rPr lang="en-US" sz="32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 1000 cc N=1 IV</a:t>
            </a:r>
          </a:p>
          <a:p>
            <a:pPr>
              <a:lnSpc>
                <a:spcPct val="107000"/>
              </a:lnSpc>
              <a:defRPr/>
            </a:pPr>
            <a:r>
              <a:rPr lang="en-US" sz="3200" b="1" dirty="0" err="1"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Ampoul</a:t>
            </a:r>
            <a:r>
              <a:rPr lang="en-US" sz="32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 </a:t>
            </a:r>
            <a:r>
              <a:rPr lang="en-US" sz="3200" b="1" dirty="0" err="1"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dexamethson</a:t>
            </a:r>
            <a:r>
              <a:rPr lang="en-US" sz="32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 N=7 IM  1X1</a:t>
            </a:r>
          </a:p>
          <a:p>
            <a:pPr>
              <a:lnSpc>
                <a:spcPct val="107000"/>
              </a:lnSpc>
              <a:defRPr/>
            </a:pPr>
            <a:r>
              <a:rPr lang="en-US" sz="3200" b="1" dirty="0" err="1"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Ampoul</a:t>
            </a:r>
            <a:r>
              <a:rPr lang="en-US" sz="32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 B1 B6 B 12 N= 7 </a:t>
            </a:r>
            <a:r>
              <a:rPr lang="en-US" sz="3200" b="1" dirty="0" err="1"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Im</a:t>
            </a:r>
            <a:r>
              <a:rPr lang="en-US" sz="32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 1X1</a:t>
            </a:r>
          </a:p>
          <a:p>
            <a:pPr>
              <a:lnSpc>
                <a:spcPct val="107000"/>
              </a:lnSpc>
              <a:defRPr/>
            </a:pPr>
            <a:r>
              <a:rPr lang="en-US" sz="32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Amp Diclofenac  N=7 </a:t>
            </a:r>
            <a:r>
              <a:rPr lang="en-US" sz="3200" b="1" dirty="0" err="1"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im</a:t>
            </a:r>
            <a:r>
              <a:rPr lang="en-US" sz="32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 1x1</a:t>
            </a:r>
            <a:endParaRPr lang="en-US" sz="3200" b="1" dirty="0">
              <a:solidFill>
                <a:prstClr val="black"/>
              </a:solidFill>
              <a:latin typeface="Bradley Hand ITC" panose="03070402050302030203" pitchFamily="66" charset="0"/>
              <a:ea typeface="Times New Roman" panose="02020603050405020304" pitchFamily="18" charset="0"/>
              <a:cs typeface="2  Zar" panose="00000400000000000000" pitchFamily="2" charset="-78"/>
            </a:endParaRPr>
          </a:p>
          <a:p>
            <a:pPr>
              <a:lnSpc>
                <a:spcPct val="107000"/>
              </a:lnSpc>
              <a:defRPr/>
            </a:pPr>
            <a:r>
              <a:rPr lang="en-US" sz="3200" b="1" dirty="0" smtClean="0">
                <a:solidFill>
                  <a:srgbClr val="002060"/>
                </a:solidFill>
                <a:latin typeface="Bradley Hand ITC" panose="03070402050302030203" pitchFamily="66" charset="0"/>
                <a:ea typeface="Times New Roman" panose="02020603050405020304" pitchFamily="18" charset="0"/>
                <a:cs typeface="2  Zar" panose="00000400000000000000" pitchFamily="2" charset="-78"/>
              </a:rPr>
              <a:t>Tablet </a:t>
            </a:r>
            <a:r>
              <a:rPr lang="en-US" sz="3200" b="1" dirty="0">
                <a:solidFill>
                  <a:srgbClr val="002060"/>
                </a:solidFill>
                <a:latin typeface="Bradley Hand ITC" panose="03070402050302030203" pitchFamily="66" charset="0"/>
                <a:ea typeface="Times New Roman" panose="02020603050405020304" pitchFamily="18" charset="0"/>
                <a:cs typeface="2  Zar" panose="00000400000000000000" pitchFamily="2" charset="-78"/>
              </a:rPr>
              <a:t>Paracetamol 500 mg </a:t>
            </a:r>
            <a:r>
              <a:rPr lang="en-US" sz="3200" b="1" dirty="0" smtClean="0">
                <a:solidFill>
                  <a:srgbClr val="002060"/>
                </a:solidFill>
                <a:latin typeface="Bradley Hand ITC" panose="03070402050302030203" pitchFamily="66" charset="0"/>
                <a:ea typeface="Times New Roman" panose="02020603050405020304" pitchFamily="18" charset="0"/>
                <a:cs typeface="2  Zar" panose="00000400000000000000" pitchFamily="2" charset="-78"/>
              </a:rPr>
              <a:t> No=30   1X4</a:t>
            </a:r>
          </a:p>
          <a:p>
            <a:pPr>
              <a:lnSpc>
                <a:spcPct val="107000"/>
              </a:lnSpc>
              <a:defRPr/>
            </a:pPr>
            <a:r>
              <a:rPr lang="en-US" sz="3200" b="1" dirty="0" err="1"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Syp.Mutiple</a:t>
            </a:r>
            <a:r>
              <a:rPr lang="en-US" sz="3200" b="1"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 glycerol phosphate N=1  ///</a:t>
            </a:r>
            <a:endParaRPr lang="prs-AF" sz="3600" b="1" dirty="0">
              <a:solidFill>
                <a:prstClr val="black"/>
              </a:solidFill>
              <a:latin typeface="Bradley Hand ITC" panose="03070402050302030203" pitchFamily="66" charset="0"/>
              <a:ea typeface="Times New Roman" panose="02020603050405020304" pitchFamily="18" charset="0"/>
              <a:cs typeface="2  Zar" panose="00000400000000000000" pitchFamily="2" charset="-78"/>
            </a:endParaRPr>
          </a:p>
          <a:p>
            <a:pPr algn="r">
              <a:lnSpc>
                <a:spcPct val="107000"/>
              </a:lnSpc>
              <a:defRPr/>
            </a:pPr>
            <a:r>
              <a:rPr lang="prs-AF" sz="3200" dirty="0" smtClean="0">
                <a:solidFill>
                  <a:prstClr val="black"/>
                </a:solidFill>
                <a:latin typeface="Bradley Hand ITC" panose="03070402050302030203" pitchFamily="66" charset="0"/>
                <a:ea typeface="Times New Roman" panose="02020603050405020304" pitchFamily="18" charset="0"/>
                <a:cs typeface="2  Zar" panose="00000400000000000000" pitchFamily="2" charset="-78"/>
              </a:rPr>
              <a:t>امضاء </a:t>
            </a:r>
            <a:endParaRPr lang="en-US" sz="3200" dirty="0">
              <a:solidFill>
                <a:prstClr val="black"/>
              </a:solidFill>
              <a:latin typeface="Bradley Hand ITC" panose="03070402050302030203" pitchFamily="66" charset="0"/>
              <a:ea typeface="Times New Roman" panose="02020603050405020304" pitchFamily="18" charset="0"/>
              <a:cs typeface="2  Zar" panose="00000400000000000000" pitchFamily="2" charset="-78"/>
            </a:endParaRPr>
          </a:p>
          <a:p>
            <a:pPr algn="just" rtl="1">
              <a:lnSpc>
                <a:spcPct val="107000"/>
              </a:lnSpc>
              <a:defRPr/>
            </a:pP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42920590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4307718"/>
          </a:xfrm>
          <a:prstGeom prst="rect">
            <a:avLst/>
          </a:prstGeom>
          <a:noFill/>
        </p:spPr>
        <p:txBody>
          <a:bodyPr wrap="square">
            <a:spAutoFit/>
          </a:bodyPr>
          <a:lstStyle/>
          <a:p>
            <a:pPr algn="just" rtl="1">
              <a:lnSpc>
                <a:spcPct val="107000"/>
              </a:lnSpc>
              <a:spcAft>
                <a:spcPts val="0"/>
              </a:spcAft>
            </a:pPr>
            <a:r>
              <a:rPr lang="fa-IR" sz="4000" dirty="0">
                <a:latin typeface="Times New Roman" panose="02020603050405020304" pitchFamily="18" charset="0"/>
                <a:ea typeface="Times New Roman" panose="02020603050405020304" pitchFamily="18" charset="0"/>
                <a:cs typeface="2  Zar" panose="00000400000000000000" pitchFamily="2" charset="-78"/>
              </a:rPr>
              <a:t>پنجم: ارائه معلومات به مريض</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3600" dirty="0">
                <a:latin typeface="Times New Roman" panose="02020603050405020304" pitchFamily="18" charset="0"/>
                <a:ea typeface="Times New Roman" panose="02020603050405020304" pitchFamily="18" charset="0"/>
                <a:cs typeface="2  Zar" panose="00000400000000000000" pitchFamily="2" charset="-78"/>
              </a:rPr>
              <a:t>- معلومات مختصر و قابل فهم در مورد مشكل  مريض</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3600" dirty="0">
                <a:latin typeface="Times New Roman" panose="02020603050405020304" pitchFamily="18" charset="0"/>
                <a:ea typeface="Times New Roman" panose="02020603050405020304" pitchFamily="18" charset="0"/>
                <a:cs typeface="2  Zar" panose="00000400000000000000" pitchFamily="2" charset="-78"/>
              </a:rPr>
              <a:t>- معلومات در مورد چگونگى تطبيق دوا بشمول مقدار، دفعات روزانه، فاصله زمانى آن با غذا و يا ساير ادويه، مدت تداوى</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3600" dirty="0">
                <a:latin typeface="Times New Roman" panose="02020603050405020304" pitchFamily="18" charset="0"/>
                <a:ea typeface="Times New Roman" panose="02020603050405020304" pitchFamily="18" charset="0"/>
                <a:cs typeface="2  Zar" panose="00000400000000000000" pitchFamily="2" charset="-78"/>
              </a:rPr>
              <a:t>- حالات كه بايد دوا خودسرانه قطع نشود مثل ادويه ضد انحطاط دماغي و ستروييد ها، حالات كه دوا بايد مكمل اخذ شود مثل آنتى بيوتيك ها، حالات كه در صورت ضرورت دوا را اخذ كند مثل انلجزيك </a:t>
            </a:r>
            <a:r>
              <a:rPr lang="fa-IR" sz="3600" dirty="0" smtClean="0">
                <a:latin typeface="Times New Roman" panose="02020603050405020304" pitchFamily="18" charset="0"/>
                <a:ea typeface="Times New Roman" panose="02020603050405020304" pitchFamily="18" charset="0"/>
                <a:cs typeface="2  Zar" panose="00000400000000000000" pitchFamily="2" charset="-78"/>
              </a:rPr>
              <a:t>ها</a:t>
            </a: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15930936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4307718"/>
          </a:xfrm>
          <a:prstGeom prst="rect">
            <a:avLst/>
          </a:prstGeom>
          <a:noFill/>
        </p:spPr>
        <p:txBody>
          <a:bodyPr wrap="square">
            <a:spAutoFit/>
          </a:bodyPr>
          <a:lstStyle/>
          <a:p>
            <a:pPr algn="just" rtl="1">
              <a:lnSpc>
                <a:spcPct val="107000"/>
              </a:lnSpc>
            </a:pPr>
            <a:r>
              <a:rPr lang="fa-IR" sz="4000" dirty="0" smtClean="0">
                <a:solidFill>
                  <a:prstClr val="black"/>
                </a:solidFill>
                <a:latin typeface="Times New Roman" panose="02020603050405020304" pitchFamily="18" charset="0"/>
                <a:ea typeface="Times New Roman" panose="02020603050405020304" pitchFamily="18" charset="0"/>
                <a:cs typeface="2  Zar" panose="00000400000000000000" pitchFamily="2" charset="-78"/>
              </a:rPr>
              <a:t>ارائه </a:t>
            </a:r>
            <a:r>
              <a:rPr lang="fa-IR" sz="4000" dirty="0">
                <a:solidFill>
                  <a:prstClr val="black"/>
                </a:solidFill>
                <a:latin typeface="Times New Roman" panose="02020603050405020304" pitchFamily="18" charset="0"/>
                <a:ea typeface="Times New Roman" panose="02020603050405020304" pitchFamily="18" charset="0"/>
                <a:cs typeface="2  Zar" panose="00000400000000000000" pitchFamily="2" charset="-78"/>
              </a:rPr>
              <a:t>معلومات به </a:t>
            </a:r>
            <a:r>
              <a:rPr lang="fa-IR" sz="4000" dirty="0" smtClean="0">
                <a:solidFill>
                  <a:prstClr val="black"/>
                </a:solidFill>
                <a:latin typeface="Times New Roman" panose="02020603050405020304" pitchFamily="18" charset="0"/>
                <a:ea typeface="Times New Roman" panose="02020603050405020304" pitchFamily="18" charset="0"/>
                <a:cs typeface="2  Zar" panose="00000400000000000000" pitchFamily="2" charset="-78"/>
              </a:rPr>
              <a:t>مريض</a:t>
            </a:r>
            <a:r>
              <a:rPr lang="prs-AF" sz="4000" dirty="0" smtClean="0">
                <a:solidFill>
                  <a:prstClr val="black"/>
                </a:solidFill>
                <a:latin typeface="Times New Roman" panose="02020603050405020304" pitchFamily="18" charset="0"/>
                <a:ea typeface="Times New Roman" panose="02020603050405020304" pitchFamily="18" charset="0"/>
                <a:cs typeface="2  Zar" panose="00000400000000000000" pitchFamily="2" charset="-78"/>
              </a:rPr>
              <a:t> ادامه </a:t>
            </a:r>
            <a:endParaRPr lang="en-US" sz="2800" dirty="0">
              <a:solidFill>
                <a:prstClr val="black"/>
              </a:solidFill>
              <a:ea typeface="Calibri" panose="020F0502020204030204" pitchFamily="34" charset="0"/>
              <a:cs typeface="Arial" panose="020B0604020202020204" pitchFamily="34" charset="0"/>
            </a:endParaRPr>
          </a:p>
          <a:p>
            <a:pPr algn="just" rtl="1">
              <a:lnSpc>
                <a:spcPct val="107000"/>
              </a:lnSpc>
              <a:spcAft>
                <a:spcPts val="0"/>
              </a:spcAft>
            </a:pPr>
            <a:r>
              <a:rPr lang="fa-IR" sz="3600" dirty="0">
                <a:solidFill>
                  <a:prstClr val="black"/>
                </a:solidFill>
                <a:latin typeface="Times New Roman" panose="02020603050405020304" pitchFamily="18" charset="0"/>
                <a:ea typeface="Times New Roman" panose="02020603050405020304" pitchFamily="18" charset="0"/>
                <a:cs typeface="2  Zar" panose="00000400000000000000" pitchFamily="2" charset="-78"/>
              </a:rPr>
              <a:t>- </a:t>
            </a:r>
            <a:r>
              <a:rPr lang="fa-IR" sz="3600" dirty="0">
                <a:latin typeface="Times New Roman" panose="02020603050405020304" pitchFamily="18" charset="0"/>
                <a:ea typeface="Times New Roman" panose="02020603050405020304" pitchFamily="18" charset="0"/>
                <a:cs typeface="2  Zar" panose="00000400000000000000" pitchFamily="2" charset="-78"/>
              </a:rPr>
              <a:t>- عوارض جانبى محتمل كه قابل تحمل باشدو بروز آن نبايد سبب قطع دوا شود و يا در صورت تطبيق آنتى هستامينيك ها به مريضان از امكان بروز سرگيچى اخبار و اخطار شود تا از كار در جاهاى بلند  و كار با ماشين و رانندگى بپرهيزند.</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3600" dirty="0">
                <a:latin typeface="Times New Roman" panose="02020603050405020304" pitchFamily="18" charset="0"/>
                <a:ea typeface="Times New Roman" panose="02020603050405020304" pitchFamily="18" charset="0"/>
                <a:cs typeface="2  Zar" panose="00000400000000000000" pitchFamily="2" charset="-78"/>
              </a:rPr>
              <a:t>- عوارض جانبى جدى كه غير قابل تحمل اند و ايجاب قطع و تعويض تداوى را می نماید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58474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4307718"/>
          </a:xfrm>
          <a:prstGeom prst="rect">
            <a:avLst/>
          </a:prstGeom>
          <a:noFill/>
        </p:spPr>
        <p:txBody>
          <a:bodyPr wrap="square">
            <a:spAutoFit/>
          </a:bodyPr>
          <a:lstStyle/>
          <a:p>
            <a:pPr algn="just" rtl="1">
              <a:lnSpc>
                <a:spcPct val="107000"/>
              </a:lnSpc>
            </a:pPr>
            <a:r>
              <a:rPr lang="fa-IR" sz="4000" dirty="0" smtClean="0">
                <a:solidFill>
                  <a:prstClr val="black"/>
                </a:solidFill>
                <a:latin typeface="Times New Roman" panose="02020603050405020304" pitchFamily="18" charset="0"/>
                <a:ea typeface="Times New Roman" panose="02020603050405020304" pitchFamily="18" charset="0"/>
                <a:cs typeface="2  Zar" panose="00000400000000000000" pitchFamily="2" charset="-78"/>
              </a:rPr>
              <a:t> </a:t>
            </a:r>
            <a:r>
              <a:rPr lang="fa-IR" sz="4000" dirty="0">
                <a:solidFill>
                  <a:prstClr val="black"/>
                </a:solidFill>
                <a:latin typeface="Times New Roman" panose="02020603050405020304" pitchFamily="18" charset="0"/>
                <a:ea typeface="Times New Roman" panose="02020603050405020304" pitchFamily="18" charset="0"/>
                <a:cs typeface="2  Zar" panose="00000400000000000000" pitchFamily="2" charset="-78"/>
              </a:rPr>
              <a:t>ارائه معلومات به </a:t>
            </a:r>
            <a:r>
              <a:rPr lang="fa-IR" sz="4000" dirty="0" smtClean="0">
                <a:solidFill>
                  <a:prstClr val="black"/>
                </a:solidFill>
                <a:latin typeface="Times New Roman" panose="02020603050405020304" pitchFamily="18" charset="0"/>
                <a:ea typeface="Times New Roman" panose="02020603050405020304" pitchFamily="18" charset="0"/>
                <a:cs typeface="2  Zar" panose="00000400000000000000" pitchFamily="2" charset="-78"/>
              </a:rPr>
              <a:t>مريض</a:t>
            </a:r>
            <a:r>
              <a:rPr lang="prs-AF" sz="4000" dirty="0" smtClean="0">
                <a:solidFill>
                  <a:prstClr val="black"/>
                </a:solidFill>
                <a:latin typeface="Times New Roman" panose="02020603050405020304" pitchFamily="18" charset="0"/>
                <a:ea typeface="Times New Roman" panose="02020603050405020304" pitchFamily="18" charset="0"/>
                <a:cs typeface="2  Zar" panose="00000400000000000000" pitchFamily="2" charset="-78"/>
              </a:rPr>
              <a:t> ادامه </a:t>
            </a:r>
            <a:endParaRPr lang="en-US" sz="2800" dirty="0">
              <a:solidFill>
                <a:prstClr val="black"/>
              </a:solidFill>
              <a:ea typeface="Calibri" panose="020F0502020204030204" pitchFamily="34" charset="0"/>
              <a:cs typeface="Arial" panose="020B0604020202020204" pitchFamily="34" charset="0"/>
            </a:endParaRPr>
          </a:p>
          <a:p>
            <a:pPr algn="just" rtl="1">
              <a:lnSpc>
                <a:spcPct val="107000"/>
              </a:lnSpc>
              <a:spcAft>
                <a:spcPts val="0"/>
              </a:spcAft>
            </a:pPr>
            <a:r>
              <a:rPr lang="fa-IR" sz="3600" dirty="0">
                <a:latin typeface="Times New Roman" panose="02020603050405020304" pitchFamily="18" charset="0"/>
                <a:ea typeface="Times New Roman" panose="02020603050405020304" pitchFamily="18" charset="0"/>
                <a:cs typeface="2  Zar" panose="00000400000000000000" pitchFamily="2" charset="-78"/>
              </a:rPr>
              <a:t>- به مريضان گفته شود كه در صورت كسب و خامت مرض به داكتر مراجعه نمايند.</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3600" dirty="0">
                <a:latin typeface="Times New Roman" panose="02020603050405020304" pitchFamily="18" charset="0"/>
                <a:ea typeface="Times New Roman" panose="02020603050405020304" pitchFamily="18" charset="0"/>
                <a:cs typeface="2  Zar" panose="00000400000000000000" pitchFamily="2" charset="-78"/>
              </a:rPr>
              <a:t>- ساير توصيه هاى غير دوايى كه ايجاب می نماید نيز به مريضان گفته شود.</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3600" dirty="0">
                <a:latin typeface="Times New Roman" panose="02020603050405020304" pitchFamily="18" charset="0"/>
                <a:ea typeface="Times New Roman" panose="02020603050405020304" pitchFamily="18" charset="0"/>
                <a:cs typeface="2  Zar" panose="00000400000000000000" pitchFamily="2" charset="-78"/>
              </a:rPr>
              <a:t>- در اخير از مريضان تقاضا بعمل آيد تا تمام معلومات ارائه شده را دوباره تكرار نمايد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35949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2047933"/>
          </a:xfrm>
          <a:prstGeom prst="rect">
            <a:avLst/>
          </a:prstGeom>
          <a:noFill/>
        </p:spPr>
        <p:txBody>
          <a:bodyPr wrap="square">
            <a:spAutoFit/>
          </a:bodyPr>
          <a:lstStyle/>
          <a:p>
            <a:pPr algn="r" rtl="1">
              <a:lnSpc>
                <a:spcPct val="107000"/>
              </a:lnSpc>
              <a:spcAft>
                <a:spcPts val="0"/>
              </a:spcAft>
            </a:pPr>
            <a:r>
              <a:rPr lang="fa-IR" sz="4000" dirty="0" smtClean="0">
                <a:latin typeface="Times New Roman" panose="02020603050405020304" pitchFamily="18" charset="0"/>
                <a:ea typeface="Times New Roman" panose="02020603050405020304" pitchFamily="18" charset="0"/>
                <a:cs typeface="2  Zar" panose="00000400000000000000" pitchFamily="2" charset="-78"/>
              </a:rPr>
              <a:t> </a:t>
            </a:r>
            <a:r>
              <a:rPr lang="fa-IR" sz="4400" dirty="0">
                <a:latin typeface="Times New Roman" panose="02020603050405020304" pitchFamily="18" charset="0"/>
                <a:ea typeface="Times New Roman" panose="02020603050405020304" pitchFamily="18" charset="0"/>
                <a:cs typeface="2  Zar" panose="00000400000000000000" pitchFamily="2" charset="-78"/>
              </a:rPr>
              <a:t>ششم:- مراقبت از تداوى</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a:r>
              <a:rPr lang="fa-IR" sz="4000" dirty="0">
                <a:latin typeface="Times New Roman" panose="02020603050405020304" pitchFamily="18" charset="0"/>
                <a:ea typeface="Times New Roman" panose="02020603050405020304" pitchFamily="18" charset="0"/>
                <a:cs typeface="2  Zar" panose="00000400000000000000" pitchFamily="2" charset="-78"/>
              </a:rPr>
              <a:t>لازم است تا بعضی مریضان برای تعقیب و نظارت بر تداوی دوباره مراجعه نمایند </a:t>
            </a:r>
            <a:endParaRPr lang="en-US" sz="3600" dirty="0">
              <a:solidFill>
                <a:prstClr val="black"/>
              </a:solidFill>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1701529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325217" y="1622395"/>
            <a:ext cx="9369287" cy="4201856"/>
          </a:xfrm>
          <a:prstGeom prst="rect">
            <a:avLst/>
          </a:prstGeom>
          <a:noFill/>
        </p:spPr>
        <p:txBody>
          <a:bodyPr wrap="square">
            <a:spAutoFit/>
          </a:bodyPr>
          <a:lstStyle/>
          <a:p>
            <a:pPr marL="0" marR="0" lvl="0" indent="0" algn="just" defTabSz="914400" rtl="1" eaLnBrk="1" fontAlgn="auto" latinLnBrk="0" hangingPunct="1">
              <a:lnSpc>
                <a:spcPct val="107000"/>
              </a:lnSpc>
              <a:spcBef>
                <a:spcPts val="0"/>
              </a:spcBef>
              <a:spcAft>
                <a:spcPts val="0"/>
              </a:spcAft>
              <a:buClrTx/>
              <a:buSzTx/>
              <a:buFontTx/>
              <a:buNone/>
              <a:tabLst/>
              <a:defRPr/>
            </a:pP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در این قسمت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بالاى</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تشخيص</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مرض بحث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نمی</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شود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زيرا</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مساله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تشخيص</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مربوط شعب مربوطه طب است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كه</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در مورد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كتب</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مختلف موجود است. در سراسر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اين</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كورس</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تشخيص</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a:t>
            </a:r>
            <a:r>
              <a:rPr kumimoji="0" lang="fa-IR" sz="3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2  Zar"/>
              </a:rPr>
              <a:t>قطعى</a:t>
            </a: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 فرض می شود.</a:t>
            </a:r>
          </a:p>
          <a:p>
            <a:pPr marL="0" marR="0" lvl="0" indent="0" algn="just" defTabSz="914400" rtl="1" eaLnBrk="1" fontAlgn="auto" latinLnBrk="0" hangingPunct="1">
              <a:lnSpc>
                <a:spcPct val="107000"/>
              </a:lnSpc>
              <a:spcBef>
                <a:spcPts val="0"/>
              </a:spcBef>
              <a:spcAft>
                <a:spcPts val="0"/>
              </a:spcAft>
              <a:buClrTx/>
              <a:buSzTx/>
              <a:buFontTx/>
              <a:buNone/>
              <a:tabLst/>
              <a:defRPr/>
            </a:pPr>
            <a:endParaRPr lang="fa-IR" sz="3600" dirty="0">
              <a:solidFill>
                <a:prstClr val="black"/>
              </a:solidFill>
              <a:latin typeface="Times New Roman" panose="02020603050405020304" pitchFamily="18" charset="0"/>
              <a:ea typeface="Times New Roman" panose="02020603050405020304" pitchFamily="18" charset="0"/>
              <a:cs typeface="2  Zar"/>
            </a:endParaRPr>
          </a:p>
          <a:p>
            <a:pPr marL="0" marR="0" lvl="0" indent="0" algn="just" defTabSz="914400" rtl="1" eaLnBrk="1" fontAlgn="auto" latinLnBrk="0" hangingPunct="1">
              <a:lnSpc>
                <a:spcPct val="107000"/>
              </a:lnSpc>
              <a:spcBef>
                <a:spcPts val="0"/>
              </a:spcBef>
              <a:spcAft>
                <a:spcPts val="0"/>
              </a:spcAft>
              <a:buClrTx/>
              <a:buSzTx/>
              <a:buFontTx/>
              <a:buNone/>
              <a:tabLst/>
              <a:defRPr/>
            </a:pPr>
            <a:endPar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endParaRPr>
          </a:p>
          <a:p>
            <a:pPr marL="0" marR="0" lvl="0" indent="0" algn="just" defTabSz="914400" rtl="1" eaLnBrk="1" fontAlgn="auto" latinLnBrk="0" hangingPunct="1">
              <a:lnSpc>
                <a:spcPct val="107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163396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841830" y="1622395"/>
            <a:ext cx="9852674" cy="4201856"/>
          </a:xfrm>
          <a:prstGeom prst="rect">
            <a:avLst/>
          </a:prstGeom>
          <a:noFill/>
        </p:spPr>
        <p:txBody>
          <a:bodyPr wrap="square">
            <a:spAutoFit/>
          </a:bodyPr>
          <a:lstStyle/>
          <a:p>
            <a:pPr marL="0" marR="0" lvl="0" indent="0" algn="just" defTabSz="914400" rtl="1" eaLnBrk="1" fontAlgn="auto" latinLnBrk="0" hangingPunct="1">
              <a:lnSpc>
                <a:spcPct val="107000"/>
              </a:lnSpc>
              <a:spcBef>
                <a:spcPts val="0"/>
              </a:spcBef>
              <a:spcAft>
                <a:spcPts val="0"/>
              </a:spcAft>
              <a:buClrTx/>
              <a:buSzTx/>
              <a:buFontTx/>
              <a:buNone/>
              <a:tabLst/>
              <a:defRPr/>
            </a:pP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مثال :</a:t>
            </a:r>
          </a:p>
          <a:p>
            <a:pPr marL="0" marR="0" lvl="0" indent="0" algn="just" defTabSz="914400" rtl="1" eaLnBrk="1" fontAlgn="auto" latinLnBrk="0" hangingPunct="1">
              <a:lnSpc>
                <a:spcPct val="107000"/>
              </a:lnSpc>
              <a:spcBef>
                <a:spcPts val="0"/>
              </a:spcBef>
              <a:spcAft>
                <a:spcPts val="0"/>
              </a:spcAft>
              <a:buClrTx/>
              <a:buSzTx/>
              <a:buFontTx/>
              <a:buNone/>
              <a:tabLst/>
              <a:defRPr/>
            </a:pPr>
            <a:r>
              <a:rPr lang="fa-IR" sz="3600" dirty="0">
                <a:solidFill>
                  <a:prstClr val="black"/>
                </a:solidFill>
                <a:latin typeface="Times New Roman" panose="02020603050405020304" pitchFamily="18" charset="0"/>
                <a:ea typeface="Times New Roman" panose="02020603050405020304" pitchFamily="18" charset="0"/>
                <a:cs typeface="2  Zar"/>
              </a:rPr>
              <a:t>شکایات مریض : تب – درد – گلودرد – ناآرامی – بی اشتهایی – </a:t>
            </a:r>
            <a:r>
              <a:rPr lang="fa-IR" sz="3600" dirty="0" err="1">
                <a:solidFill>
                  <a:prstClr val="black"/>
                </a:solidFill>
                <a:latin typeface="Times New Roman" panose="02020603050405020304" pitchFamily="18" charset="0"/>
                <a:ea typeface="Times New Roman" panose="02020603050405020304" pitchFamily="18" charset="0"/>
                <a:cs typeface="2  Zar"/>
              </a:rPr>
              <a:t>بی‌خوابی</a:t>
            </a:r>
            <a:r>
              <a:rPr lang="fa-IR" sz="3600" dirty="0">
                <a:solidFill>
                  <a:prstClr val="black"/>
                </a:solidFill>
                <a:latin typeface="Times New Roman" panose="02020603050405020304" pitchFamily="18" charset="0"/>
                <a:ea typeface="Times New Roman" panose="02020603050405020304" pitchFamily="18" charset="0"/>
                <a:cs typeface="2  Zar"/>
              </a:rPr>
              <a:t> ...</a:t>
            </a:r>
          </a:p>
          <a:p>
            <a:pPr marL="0" marR="0" lvl="0" indent="0" algn="just" defTabSz="914400" rtl="1" eaLnBrk="1" fontAlgn="auto" latinLnBrk="0" hangingPunct="1">
              <a:lnSpc>
                <a:spcPct val="107000"/>
              </a:lnSpc>
              <a:spcBef>
                <a:spcPts val="0"/>
              </a:spcBef>
              <a:spcAft>
                <a:spcPts val="0"/>
              </a:spcAft>
              <a:buClrTx/>
              <a:buSzTx/>
              <a:buFontTx/>
              <a:buNone/>
              <a:tabLst/>
              <a:defRPr/>
            </a:pPr>
            <a:r>
              <a:rPr lang="fa-IR" sz="3600" dirty="0">
                <a:solidFill>
                  <a:prstClr val="black"/>
                </a:solidFill>
                <a:latin typeface="Times New Roman" panose="02020603050405020304" pitchFamily="18" charset="0"/>
                <a:ea typeface="Times New Roman" panose="02020603050405020304" pitchFamily="18" charset="0"/>
                <a:cs typeface="2  Zar"/>
              </a:rPr>
              <a:t>مشکل مریض : التهاب </a:t>
            </a:r>
            <a:r>
              <a:rPr lang="fa-IR" sz="3600" dirty="0" err="1">
                <a:solidFill>
                  <a:prstClr val="black"/>
                </a:solidFill>
                <a:latin typeface="Times New Roman" panose="02020603050405020304" pitchFamily="18" charset="0"/>
                <a:ea typeface="Times New Roman" panose="02020603050405020304" pitchFamily="18" charset="0"/>
                <a:cs typeface="2  Zar"/>
              </a:rPr>
              <a:t>بلعوم</a:t>
            </a:r>
            <a:r>
              <a:rPr lang="fa-IR" sz="3600" dirty="0">
                <a:solidFill>
                  <a:prstClr val="black"/>
                </a:solidFill>
                <a:latin typeface="Times New Roman" panose="02020603050405020304" pitchFamily="18" charset="0"/>
                <a:ea typeface="Times New Roman" panose="02020603050405020304" pitchFamily="18" charset="0"/>
                <a:cs typeface="2  Zar"/>
              </a:rPr>
              <a:t> </a:t>
            </a:r>
            <a:r>
              <a:rPr lang="fa-IR" sz="3600" dirty="0" err="1">
                <a:solidFill>
                  <a:prstClr val="black"/>
                </a:solidFill>
                <a:latin typeface="Times New Roman" panose="02020603050405020304" pitchFamily="18" charset="0"/>
                <a:ea typeface="Times New Roman" panose="02020603050405020304" pitchFamily="18" charset="0"/>
                <a:cs typeface="2  Zar"/>
              </a:rPr>
              <a:t>بکتریایی</a:t>
            </a:r>
            <a:r>
              <a:rPr lang="fa-IR" sz="3600" dirty="0">
                <a:solidFill>
                  <a:prstClr val="black"/>
                </a:solidFill>
                <a:latin typeface="Times New Roman" panose="02020603050405020304" pitchFamily="18" charset="0"/>
                <a:ea typeface="Times New Roman" panose="02020603050405020304" pitchFamily="18" charset="0"/>
                <a:cs typeface="2  Zar"/>
              </a:rPr>
              <a:t> نزد کاهل </a:t>
            </a:r>
            <a:endPar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endParaRPr>
          </a:p>
          <a:p>
            <a:pPr marL="0" marR="0" lvl="0" indent="0" algn="just" defTabSz="914400" rtl="1" eaLnBrk="1" fontAlgn="auto" latinLnBrk="0" hangingPunct="1">
              <a:lnSpc>
                <a:spcPct val="107000"/>
              </a:lnSpc>
              <a:spcBef>
                <a:spcPts val="0"/>
              </a:spcBef>
              <a:spcAft>
                <a:spcPts val="0"/>
              </a:spcAft>
              <a:buClrTx/>
              <a:buSzTx/>
              <a:buFontTx/>
              <a:buNone/>
              <a:tabLst/>
              <a:defRPr/>
            </a:pPr>
            <a:endParaRPr lang="fa-IR" sz="3600" dirty="0">
              <a:solidFill>
                <a:prstClr val="black"/>
              </a:solidFill>
              <a:latin typeface="Times New Roman" panose="02020603050405020304" pitchFamily="18" charset="0"/>
              <a:ea typeface="Times New Roman" panose="02020603050405020304" pitchFamily="18" charset="0"/>
              <a:cs typeface="2  Zar"/>
            </a:endParaRPr>
          </a:p>
          <a:p>
            <a:pPr marL="0" marR="0" lvl="0" indent="0" algn="just" defTabSz="914400" rtl="1" eaLnBrk="1" fontAlgn="auto" latinLnBrk="0" hangingPunct="1">
              <a:lnSpc>
                <a:spcPct val="107000"/>
              </a:lnSpc>
              <a:spcBef>
                <a:spcPts val="0"/>
              </a:spcBef>
              <a:spcAft>
                <a:spcPts val="0"/>
              </a:spcAft>
              <a:buClrTx/>
              <a:buSzTx/>
              <a:buFontTx/>
              <a:buNone/>
              <a:tabLst/>
              <a:defRPr/>
            </a:pPr>
            <a:endPar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endParaRPr>
          </a:p>
          <a:p>
            <a:pPr marL="0" marR="0" lvl="0" indent="0" algn="just" defTabSz="914400" rtl="1" eaLnBrk="1" fontAlgn="auto" latinLnBrk="0" hangingPunct="1">
              <a:lnSpc>
                <a:spcPct val="107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3111634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47A40C5-6E5D-4887-87CE-FCA28A19457A}"/>
              </a:ext>
            </a:extLst>
          </p:cNvPr>
          <p:cNvSpPr txBox="1"/>
          <p:nvPr/>
        </p:nvSpPr>
        <p:spPr>
          <a:xfrm>
            <a:off x="1232452" y="945948"/>
            <a:ext cx="9303026" cy="4808368"/>
          </a:xfrm>
          <a:prstGeom prst="rect">
            <a:avLst/>
          </a:prstGeom>
          <a:noFill/>
        </p:spPr>
        <p:txBody>
          <a:bodyPr wrap="square">
            <a:spAutoFit/>
          </a:bodyPr>
          <a:lstStyle/>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دوم -  </a:t>
            </a:r>
            <a:r>
              <a:rPr lang="fa-IR" sz="3600" dirty="0" err="1">
                <a:effectLst/>
                <a:latin typeface="Times New Roman" panose="02020603050405020304" pitchFamily="18" charset="0"/>
                <a:ea typeface="Times New Roman" panose="02020603050405020304" pitchFamily="18" charset="0"/>
                <a:cs typeface="2  Zar"/>
              </a:rPr>
              <a:t>تعيين</a:t>
            </a:r>
            <a:r>
              <a:rPr lang="fa-IR" sz="3600" dirty="0">
                <a:effectLst/>
                <a:latin typeface="Times New Roman" panose="02020603050405020304" pitchFamily="18" charset="0"/>
                <a:ea typeface="Times New Roman" panose="02020603050405020304" pitchFamily="18" charset="0"/>
                <a:cs typeface="2  Zar"/>
              </a:rPr>
              <a:t> اهداف </a:t>
            </a:r>
            <a:r>
              <a:rPr lang="fa-IR" sz="3600" dirty="0" err="1">
                <a:effectLst/>
                <a:latin typeface="Times New Roman" panose="02020603050405020304" pitchFamily="18" charset="0"/>
                <a:ea typeface="Times New Roman" panose="02020603050405020304" pitchFamily="18" charset="0"/>
                <a:cs typeface="2  Zar"/>
              </a:rPr>
              <a:t>تداوى</a:t>
            </a:r>
            <a:r>
              <a:rPr lang="fa-IR" sz="3600" dirty="0">
                <a:effectLst/>
                <a:latin typeface="Times New Roman" panose="02020603050405020304" pitchFamily="18" charset="0"/>
                <a:ea typeface="Times New Roman" panose="02020603050405020304" pitchFamily="18" charset="0"/>
                <a:cs typeface="2  Zar"/>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fa-IR" sz="3600" dirty="0" err="1">
                <a:effectLst/>
                <a:latin typeface="Times New Roman" panose="02020603050405020304" pitchFamily="18" charset="0"/>
                <a:ea typeface="Times New Roman" panose="02020603050405020304" pitchFamily="18" charset="0"/>
                <a:cs typeface="2  Zar"/>
              </a:rPr>
              <a:t>تداوى</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سببى</a:t>
            </a:r>
            <a:r>
              <a:rPr lang="fa-IR" sz="3600" dirty="0">
                <a:effectLst/>
                <a:latin typeface="Times New Roman" panose="02020603050405020304" pitchFamily="18" charset="0"/>
                <a:ea typeface="Times New Roman" panose="02020603050405020304" pitchFamily="18" charset="0"/>
                <a:cs typeface="2  Zar"/>
              </a:rPr>
              <a:t> </a:t>
            </a:r>
            <a:r>
              <a:rPr lang="fa-IR" sz="3600" dirty="0">
                <a:latin typeface="Times New Roman" panose="02020603050405020304" pitchFamily="18" charset="0"/>
                <a:ea typeface="Times New Roman" panose="02020603050405020304" pitchFamily="18" charset="0"/>
                <a:cs typeface="2  Zar"/>
              </a:rPr>
              <a:t> یا عرضی یا </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هردو</a:t>
            </a:r>
            <a:r>
              <a:rPr lang="fa-IR" sz="3600" dirty="0">
                <a:effectLst/>
                <a:latin typeface="Times New Roman" panose="02020603050405020304" pitchFamily="18" charset="0"/>
                <a:ea typeface="Times New Roman" panose="02020603050405020304" pitchFamily="18" charset="0"/>
                <a:cs typeface="2  Zar"/>
              </a:rPr>
              <a:t> ؟  </a:t>
            </a:r>
          </a:p>
          <a:p>
            <a:pPr marL="0" marR="0" algn="just" rtl="1">
              <a:lnSpc>
                <a:spcPct val="107000"/>
              </a:lnSpc>
              <a:spcBef>
                <a:spcPts val="0"/>
              </a:spcBef>
              <a:spcAft>
                <a:spcPts val="0"/>
              </a:spcAft>
            </a:pPr>
            <a:r>
              <a:rPr lang="fa-IR" sz="3600" dirty="0" err="1">
                <a:latin typeface="Times New Roman" panose="02020603050405020304" pitchFamily="18" charset="0"/>
                <a:ea typeface="Times New Roman" panose="02020603050405020304" pitchFamily="18" charset="0"/>
                <a:cs typeface="2  Zar"/>
              </a:rPr>
              <a:t>تداوی</a:t>
            </a:r>
            <a:r>
              <a:rPr lang="fa-IR" sz="3600" dirty="0">
                <a:latin typeface="Times New Roman" panose="02020603050405020304" pitchFamily="18" charset="0"/>
                <a:ea typeface="Times New Roman" panose="02020603050405020304" pitchFamily="18" charset="0"/>
                <a:cs typeface="2  Zar"/>
              </a:rPr>
              <a:t> </a:t>
            </a:r>
            <a:r>
              <a:rPr lang="fa-IR" sz="3600" dirty="0" err="1">
                <a:latin typeface="Times New Roman" panose="02020603050405020304" pitchFamily="18" charset="0"/>
                <a:ea typeface="Times New Roman" panose="02020603050405020304" pitchFamily="18" charset="0"/>
                <a:cs typeface="2  Zar"/>
              </a:rPr>
              <a:t>دوایی</a:t>
            </a:r>
            <a:r>
              <a:rPr lang="fa-IR" sz="3600" dirty="0">
                <a:latin typeface="Times New Roman" panose="02020603050405020304" pitchFamily="18" charset="0"/>
                <a:ea typeface="Times New Roman" panose="02020603050405020304" pitchFamily="18" charset="0"/>
                <a:cs typeface="2  Zar"/>
              </a:rPr>
              <a:t> ؟</a:t>
            </a:r>
          </a:p>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تداوى</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غير</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دوايى</a:t>
            </a:r>
            <a:r>
              <a:rPr lang="fa-IR" sz="3600" dirty="0">
                <a:effectLst/>
                <a:latin typeface="Times New Roman" panose="02020603050405020304" pitchFamily="18" charset="0"/>
                <a:ea typeface="Times New Roman" panose="02020603050405020304" pitchFamily="18" charset="0"/>
                <a:cs typeface="2  Zar"/>
              </a:rPr>
              <a:t>، </a:t>
            </a:r>
          </a:p>
          <a:p>
            <a:pPr marL="0" marR="0" algn="just" rtl="1">
              <a:lnSpc>
                <a:spcPct val="107000"/>
              </a:lnSpc>
              <a:spcBef>
                <a:spcPts val="0"/>
              </a:spcBef>
              <a:spcAft>
                <a:spcPts val="0"/>
              </a:spcAft>
            </a:pPr>
            <a:r>
              <a:rPr lang="fa-IR" sz="3600" dirty="0" err="1">
                <a:effectLst/>
                <a:latin typeface="Times New Roman" panose="02020603050405020304" pitchFamily="18" charset="0"/>
                <a:ea typeface="Times New Roman" panose="02020603050405020304" pitchFamily="18" charset="0"/>
                <a:cs typeface="2  Zar"/>
              </a:rPr>
              <a:t>تداوى</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جراحى</a:t>
            </a:r>
            <a:r>
              <a:rPr lang="fa-IR" sz="3600" dirty="0">
                <a:effectLst/>
                <a:latin typeface="Times New Roman" panose="02020603050405020304" pitchFamily="18" charset="0"/>
                <a:ea typeface="Times New Roman" panose="02020603050405020304" pitchFamily="18" charset="0"/>
                <a:cs typeface="2  Zar"/>
              </a:rPr>
              <a:t> </a:t>
            </a:r>
          </a:p>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ارجاع </a:t>
            </a:r>
            <a:r>
              <a:rPr lang="fa-IR" sz="3600" dirty="0" err="1">
                <a:effectLst/>
                <a:latin typeface="Times New Roman" panose="02020603050405020304" pitchFamily="18" charset="0"/>
                <a:ea typeface="Times New Roman" panose="02020603050405020304" pitchFamily="18" charset="0"/>
                <a:cs typeface="2  Zar"/>
              </a:rPr>
              <a:t>مريض</a:t>
            </a:r>
            <a:r>
              <a:rPr lang="fa-IR" sz="3600" dirty="0">
                <a:effectLst/>
                <a:latin typeface="Times New Roman" panose="02020603050405020304" pitchFamily="18" charset="0"/>
                <a:ea typeface="Times New Roman" panose="02020603050405020304" pitchFamily="18" charset="0"/>
                <a:cs typeface="2  Zar"/>
              </a:rPr>
              <a:t> به شعب </a:t>
            </a:r>
            <a:r>
              <a:rPr lang="fa-IR" sz="3600" dirty="0" err="1">
                <a:effectLst/>
                <a:latin typeface="Times New Roman" panose="02020603050405020304" pitchFamily="18" charset="0"/>
                <a:ea typeface="Times New Roman" panose="02020603050405020304" pitchFamily="18" charset="0"/>
                <a:cs typeface="2  Zar"/>
              </a:rPr>
              <a:t>تخصصى</a:t>
            </a:r>
            <a:endParaRPr lang="fa-IR" sz="3600" dirty="0">
              <a:latin typeface="Times New Roman" panose="02020603050405020304" pitchFamily="18" charset="0"/>
              <a:ea typeface="Times New Roman" panose="02020603050405020304" pitchFamily="18" charset="0"/>
              <a:cs typeface="2  Zar"/>
            </a:endParaRPr>
          </a:p>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مخلوطى</a:t>
            </a:r>
            <a:r>
              <a:rPr lang="fa-IR" sz="3600" dirty="0">
                <a:effectLst/>
                <a:latin typeface="Times New Roman" panose="02020603050405020304" pitchFamily="18" charset="0"/>
                <a:ea typeface="Times New Roman" panose="02020603050405020304" pitchFamily="18" charset="0"/>
                <a:cs typeface="2  Zar"/>
              </a:rPr>
              <a:t> از </a:t>
            </a:r>
            <a:r>
              <a:rPr lang="fa-IR" sz="3600" dirty="0" err="1">
                <a:effectLst/>
                <a:latin typeface="Times New Roman" panose="02020603050405020304" pitchFamily="18" charset="0"/>
                <a:ea typeface="Times New Roman" panose="02020603050405020304" pitchFamily="18" charset="0"/>
                <a:cs typeface="2  Zar"/>
              </a:rPr>
              <a:t>يك</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يا</a:t>
            </a:r>
            <a:r>
              <a:rPr lang="fa-IR" sz="3600" dirty="0">
                <a:effectLst/>
                <a:latin typeface="Times New Roman" panose="02020603050405020304" pitchFamily="18" charset="0"/>
                <a:ea typeface="Times New Roman" panose="02020603050405020304" pitchFamily="18" charset="0"/>
                <a:cs typeface="2  Zar"/>
              </a:rPr>
              <a:t> چند </a:t>
            </a:r>
            <a:r>
              <a:rPr lang="fa-IR" sz="3600" dirty="0" err="1">
                <a:effectLst/>
                <a:latin typeface="Times New Roman" panose="02020603050405020304" pitchFamily="18" charset="0"/>
                <a:ea typeface="Times New Roman" panose="02020603050405020304" pitchFamily="18" charset="0"/>
                <a:cs typeface="2  Zar"/>
              </a:rPr>
              <a:t>بديل</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متذكره</a:t>
            </a:r>
            <a:r>
              <a:rPr lang="fa-IR" sz="3600" dirty="0">
                <a:effectLst/>
                <a:latin typeface="Times New Roman" panose="02020603050405020304" pitchFamily="18" charset="0"/>
                <a:ea typeface="Times New Roman" panose="02020603050405020304" pitchFamily="18" charset="0"/>
                <a:cs typeface="2  Zar"/>
              </a:rPr>
              <a:t>؟ </a:t>
            </a:r>
          </a:p>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ضرور</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نيست</a:t>
            </a:r>
            <a:r>
              <a:rPr lang="fa-IR" sz="3600" dirty="0">
                <a:effectLst/>
                <a:latin typeface="Times New Roman" panose="02020603050405020304" pitchFamily="18" charset="0"/>
                <a:ea typeface="Times New Roman" panose="02020603050405020304" pitchFamily="18" charset="0"/>
                <a:cs typeface="2  Zar"/>
              </a:rPr>
              <a:t> تا </a:t>
            </a:r>
            <a:r>
              <a:rPr lang="fa-IR" sz="3600" dirty="0" err="1">
                <a:effectLst/>
                <a:latin typeface="Times New Roman" panose="02020603050405020304" pitchFamily="18" charset="0"/>
                <a:ea typeface="Times New Roman" panose="02020603050405020304" pitchFamily="18" charset="0"/>
                <a:cs typeface="2  Zar"/>
              </a:rPr>
              <a:t>الزاماً</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براى</a:t>
            </a:r>
            <a:r>
              <a:rPr lang="fa-IR" sz="3600" dirty="0">
                <a:effectLst/>
                <a:latin typeface="Times New Roman" panose="02020603050405020304" pitchFamily="18" charset="0"/>
                <a:ea typeface="Times New Roman" panose="02020603050405020304" pitchFamily="18" charset="0"/>
                <a:cs typeface="2  Zar"/>
              </a:rPr>
              <a:t> هر </a:t>
            </a:r>
            <a:r>
              <a:rPr lang="fa-IR" sz="3600" dirty="0" err="1">
                <a:effectLst/>
                <a:latin typeface="Times New Roman" panose="02020603050405020304" pitchFamily="18" charset="0"/>
                <a:ea typeface="Times New Roman" panose="02020603050405020304" pitchFamily="18" charset="0"/>
                <a:cs typeface="2  Zar"/>
              </a:rPr>
              <a:t>مريض</a:t>
            </a:r>
            <a:r>
              <a:rPr lang="fa-IR" sz="3600" dirty="0">
                <a:effectLst/>
                <a:latin typeface="Times New Roman" panose="02020603050405020304" pitchFamily="18" charset="0"/>
                <a:ea typeface="Times New Roman" panose="02020603050405020304" pitchFamily="18" charset="0"/>
                <a:cs typeface="2  Zar"/>
              </a:rPr>
              <a:t> نسخه نوشت.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0131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841830" y="1622395"/>
            <a:ext cx="9852674" cy="3649076"/>
          </a:xfrm>
          <a:prstGeom prst="rect">
            <a:avLst/>
          </a:prstGeom>
          <a:noFill/>
        </p:spPr>
        <p:txBody>
          <a:bodyPr wrap="square">
            <a:spAutoFit/>
          </a:bodyPr>
          <a:lstStyle/>
          <a:p>
            <a:pPr lvl="0" algn="just" rtl="1">
              <a:lnSpc>
                <a:spcPct val="107000"/>
              </a:lnSpc>
              <a:defRPr/>
            </a:pPr>
            <a:r>
              <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rPr>
              <a:t>مثال </a:t>
            </a:r>
            <a:r>
              <a:rPr lang="fa-IR" sz="3600" dirty="0" smtClean="0">
                <a:solidFill>
                  <a:prstClr val="black"/>
                </a:solidFill>
                <a:latin typeface="Times New Roman" panose="02020603050405020304" pitchFamily="18" charset="0"/>
                <a:ea typeface="Times New Roman" panose="02020603050405020304" pitchFamily="18" charset="0"/>
                <a:cs typeface="2  Zar"/>
              </a:rPr>
              <a:t>: </a:t>
            </a:r>
            <a:r>
              <a:rPr lang="fa-IR" sz="3600" dirty="0">
                <a:solidFill>
                  <a:prstClr val="black"/>
                </a:solidFill>
                <a:latin typeface="Times New Roman" panose="02020603050405020304" pitchFamily="18" charset="0"/>
                <a:ea typeface="Times New Roman" panose="02020603050405020304" pitchFamily="18" charset="0"/>
                <a:cs typeface="2  Zar"/>
              </a:rPr>
              <a:t>التهاب بلعوم بکتریایی نزد کاهل </a:t>
            </a:r>
          </a:p>
          <a:p>
            <a:pPr marL="0" marR="0" lvl="0" indent="0" algn="just" defTabSz="914400" rtl="1" eaLnBrk="1" fontAlgn="auto" latinLnBrk="0" hangingPunct="1">
              <a:lnSpc>
                <a:spcPct val="107000"/>
              </a:lnSpc>
              <a:spcBef>
                <a:spcPts val="0"/>
              </a:spcBef>
              <a:spcAft>
                <a:spcPts val="0"/>
              </a:spcAft>
              <a:buClrTx/>
              <a:buSzTx/>
              <a:buFontTx/>
              <a:buNone/>
              <a:tabLst/>
              <a:defRPr/>
            </a:pPr>
            <a:endPar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endParaRPr>
          </a:p>
          <a:p>
            <a:pPr marL="0" marR="0" lvl="0" indent="0" algn="just" defTabSz="914400" rtl="1" eaLnBrk="1" fontAlgn="auto" latinLnBrk="0" hangingPunct="1">
              <a:lnSpc>
                <a:spcPct val="107000"/>
              </a:lnSpc>
              <a:spcBef>
                <a:spcPts val="0"/>
              </a:spcBef>
              <a:spcAft>
                <a:spcPts val="0"/>
              </a:spcAft>
              <a:buClrTx/>
              <a:buSzTx/>
              <a:buFontTx/>
              <a:buNone/>
              <a:tabLst/>
              <a:defRPr/>
            </a:pPr>
            <a:r>
              <a:rPr lang="fa-IR" sz="3600" dirty="0">
                <a:solidFill>
                  <a:prstClr val="black"/>
                </a:solidFill>
                <a:latin typeface="Times New Roman" panose="02020603050405020304" pitchFamily="18" charset="0"/>
                <a:ea typeface="Times New Roman" panose="02020603050405020304" pitchFamily="18" charset="0"/>
                <a:cs typeface="2  Zar"/>
              </a:rPr>
              <a:t>اهداف </a:t>
            </a:r>
            <a:r>
              <a:rPr lang="fa-IR" sz="3600" dirty="0" err="1">
                <a:solidFill>
                  <a:prstClr val="black"/>
                </a:solidFill>
                <a:latin typeface="Times New Roman" panose="02020603050405020304" pitchFamily="18" charset="0"/>
                <a:ea typeface="Times New Roman" panose="02020603050405020304" pitchFamily="18" charset="0"/>
                <a:cs typeface="2  Zar"/>
              </a:rPr>
              <a:t>تداوی</a:t>
            </a:r>
            <a:r>
              <a:rPr lang="fa-IR" sz="3600" dirty="0">
                <a:solidFill>
                  <a:prstClr val="black"/>
                </a:solidFill>
                <a:latin typeface="Times New Roman" panose="02020603050405020304" pitchFamily="18" charset="0"/>
                <a:ea typeface="Times New Roman" panose="02020603050405020304" pitchFamily="18" charset="0"/>
                <a:cs typeface="2  Zar"/>
              </a:rPr>
              <a:t> : </a:t>
            </a:r>
            <a:r>
              <a:rPr lang="fa-IR" sz="3600" dirty="0" err="1">
                <a:solidFill>
                  <a:prstClr val="black"/>
                </a:solidFill>
                <a:latin typeface="Times New Roman" panose="02020603050405020304" pitchFamily="18" charset="0"/>
                <a:ea typeface="Times New Roman" panose="02020603050405020304" pitchFamily="18" charset="0"/>
                <a:cs typeface="2  Zar"/>
              </a:rPr>
              <a:t>تداوی</a:t>
            </a:r>
            <a:r>
              <a:rPr lang="fa-IR" sz="3600" dirty="0">
                <a:solidFill>
                  <a:prstClr val="black"/>
                </a:solidFill>
                <a:latin typeface="Times New Roman" panose="02020603050405020304" pitchFamily="18" charset="0"/>
                <a:ea typeface="Times New Roman" panose="02020603050405020304" pitchFamily="18" charset="0"/>
                <a:cs typeface="2  Zar"/>
              </a:rPr>
              <a:t> سببی و عرضی </a:t>
            </a:r>
            <a:r>
              <a:rPr lang="fa-IR" sz="3600" dirty="0" err="1">
                <a:solidFill>
                  <a:prstClr val="black"/>
                </a:solidFill>
                <a:latin typeface="Times New Roman" panose="02020603050405020304" pitchFamily="18" charset="0"/>
                <a:ea typeface="Times New Roman" panose="02020603050405020304" pitchFamily="18" charset="0"/>
                <a:cs typeface="2  Zar"/>
              </a:rPr>
              <a:t>دوایی</a:t>
            </a:r>
            <a:r>
              <a:rPr lang="fa-IR" sz="3600" dirty="0">
                <a:solidFill>
                  <a:prstClr val="black"/>
                </a:solidFill>
                <a:latin typeface="Times New Roman" panose="02020603050405020304" pitchFamily="18" charset="0"/>
                <a:ea typeface="Times New Roman" panose="02020603050405020304" pitchFamily="18" charset="0"/>
                <a:cs typeface="2  Zar"/>
              </a:rPr>
              <a:t> </a:t>
            </a:r>
            <a:endPar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endParaRPr>
          </a:p>
          <a:p>
            <a:pPr marL="0" marR="0" lvl="0" indent="0" algn="just" defTabSz="914400" rtl="1" eaLnBrk="1" fontAlgn="auto" latinLnBrk="0" hangingPunct="1">
              <a:lnSpc>
                <a:spcPct val="107000"/>
              </a:lnSpc>
              <a:spcBef>
                <a:spcPts val="0"/>
              </a:spcBef>
              <a:spcAft>
                <a:spcPts val="0"/>
              </a:spcAft>
              <a:buClrTx/>
              <a:buSzTx/>
              <a:buFontTx/>
              <a:buNone/>
              <a:tabLst/>
              <a:defRPr/>
            </a:pPr>
            <a:endParaRPr lang="fa-IR" sz="3600" dirty="0">
              <a:solidFill>
                <a:prstClr val="black"/>
              </a:solidFill>
              <a:latin typeface="Times New Roman" panose="02020603050405020304" pitchFamily="18" charset="0"/>
              <a:ea typeface="Times New Roman" panose="02020603050405020304" pitchFamily="18" charset="0"/>
              <a:cs typeface="2  Zar"/>
            </a:endParaRPr>
          </a:p>
          <a:p>
            <a:pPr marL="0" marR="0" lvl="0" indent="0" algn="just" defTabSz="914400" rtl="1" eaLnBrk="1" fontAlgn="auto" latinLnBrk="0" hangingPunct="1">
              <a:lnSpc>
                <a:spcPct val="107000"/>
              </a:lnSpc>
              <a:spcBef>
                <a:spcPts val="0"/>
              </a:spcBef>
              <a:spcAft>
                <a:spcPts val="0"/>
              </a:spcAft>
              <a:buClrTx/>
              <a:buSzTx/>
              <a:buFontTx/>
              <a:buNone/>
              <a:tabLst/>
              <a:defRPr/>
            </a:pPr>
            <a:endParaRPr kumimoji="0" lang="fa-IR"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endParaRPr>
          </a:p>
          <a:p>
            <a:pPr marL="0" marR="0" lvl="0" indent="0" algn="just" defTabSz="914400" rtl="1" eaLnBrk="1" fontAlgn="auto" latinLnBrk="0" hangingPunct="1">
              <a:lnSpc>
                <a:spcPct val="107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1302424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45E9D87-3936-42CC-B8F2-4C7655FC3E5E}"/>
              </a:ext>
            </a:extLst>
          </p:cNvPr>
          <p:cNvSpPr txBox="1"/>
          <p:nvPr/>
        </p:nvSpPr>
        <p:spPr>
          <a:xfrm>
            <a:off x="667657" y="1482941"/>
            <a:ext cx="10014857" cy="3056286"/>
          </a:xfrm>
          <a:prstGeom prst="rect">
            <a:avLst/>
          </a:prstGeom>
          <a:noFill/>
        </p:spPr>
        <p:txBody>
          <a:bodyPr wrap="square">
            <a:spAutoFit/>
          </a:bodyPr>
          <a:lstStyle/>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سوم  - انتخاب دواى </a:t>
            </a:r>
            <a:r>
              <a:rPr lang="fa-IR" sz="3600" dirty="0" smtClean="0">
                <a:effectLst/>
                <a:latin typeface="Times New Roman" panose="02020603050405020304" pitchFamily="18" charset="0"/>
                <a:ea typeface="Times New Roman" panose="02020603050405020304" pitchFamily="18" charset="0"/>
                <a:cs typeface="2  Zar"/>
              </a:rPr>
              <a:t>مناسب</a:t>
            </a:r>
            <a:r>
              <a:rPr lang="prs-AF" sz="3600" dirty="0" smtClean="0">
                <a:effectLst/>
                <a:latin typeface="Times New Roman" panose="02020603050405020304" pitchFamily="18" charset="0"/>
                <a:ea typeface="Times New Roman" panose="02020603050405020304" pitchFamily="18" charset="0"/>
                <a:cs typeface="2  Zar"/>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fa-IR" sz="3600" dirty="0">
                <a:effectLst/>
                <a:latin typeface="Times New Roman" panose="02020603050405020304" pitchFamily="18" charset="0"/>
                <a:ea typeface="Times New Roman" panose="02020603050405020304" pitchFamily="18" charset="0"/>
                <a:cs typeface="2  Zar"/>
              </a:rPr>
              <a:t>تمام </a:t>
            </a:r>
            <a:r>
              <a:rPr lang="fa-IR" sz="3600" dirty="0" err="1">
                <a:effectLst/>
                <a:latin typeface="Times New Roman" panose="02020603050405020304" pitchFamily="18" charset="0"/>
                <a:ea typeface="Times New Roman" panose="02020603050405020304" pitchFamily="18" charset="0"/>
                <a:cs typeface="2  Zar"/>
              </a:rPr>
              <a:t>دواهاى</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كه</a:t>
            </a:r>
            <a:r>
              <a:rPr lang="fa-IR" sz="3600" dirty="0">
                <a:effectLst/>
                <a:latin typeface="Times New Roman" panose="02020603050405020304" pitchFamily="18" charset="0"/>
                <a:ea typeface="Times New Roman" panose="02020603050405020304" pitchFamily="18" charset="0"/>
                <a:cs typeface="2  Zar"/>
              </a:rPr>
              <a:t> در </a:t>
            </a:r>
            <a:r>
              <a:rPr lang="fa-IR" sz="3600" dirty="0" err="1">
                <a:effectLst/>
                <a:latin typeface="Times New Roman" panose="02020603050405020304" pitchFamily="18" charset="0"/>
                <a:ea typeface="Times New Roman" panose="02020603050405020304" pitchFamily="18" charset="0"/>
                <a:cs typeface="2  Zar"/>
              </a:rPr>
              <a:t>تداوى</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يك</a:t>
            </a:r>
            <a:r>
              <a:rPr lang="fa-IR" sz="3600" dirty="0">
                <a:effectLst/>
                <a:latin typeface="Times New Roman" panose="02020603050405020304" pitchFamily="18" charset="0"/>
                <a:ea typeface="Times New Roman" panose="02020603050405020304" pitchFamily="18" charset="0"/>
                <a:cs typeface="2  Zar"/>
              </a:rPr>
              <a:t> مرض خاص مؤثر به نظر می رسد </a:t>
            </a:r>
            <a:r>
              <a:rPr lang="fa-IR" sz="3600" dirty="0" err="1">
                <a:effectLst/>
                <a:latin typeface="Times New Roman" panose="02020603050405020304" pitchFamily="18" charset="0"/>
                <a:ea typeface="Times New Roman" panose="02020603050405020304" pitchFamily="18" charset="0"/>
                <a:cs typeface="2  Zar"/>
              </a:rPr>
              <a:t>ويا</a:t>
            </a:r>
            <a:r>
              <a:rPr lang="fa-IR" sz="3600" dirty="0">
                <a:effectLst/>
                <a:latin typeface="Times New Roman" panose="02020603050405020304" pitchFamily="18" charset="0"/>
                <a:ea typeface="Times New Roman" panose="02020603050405020304" pitchFamily="18" charset="0"/>
                <a:cs typeface="2  Zar"/>
              </a:rPr>
              <a:t> به </a:t>
            </a:r>
            <a:r>
              <a:rPr lang="fa-IR" sz="3600" dirty="0" err="1">
                <a:effectLst/>
                <a:latin typeface="Times New Roman" panose="02020603050405020304" pitchFamily="18" charset="0"/>
                <a:ea typeface="Times New Roman" panose="02020603050405020304" pitchFamily="18" charset="0"/>
                <a:cs typeface="2  Zar"/>
              </a:rPr>
              <a:t>همين</a:t>
            </a:r>
            <a:r>
              <a:rPr lang="fa-IR" sz="3600" dirty="0">
                <a:effectLst/>
                <a:latin typeface="Times New Roman" panose="02020603050405020304" pitchFamily="18" charset="0"/>
                <a:ea typeface="Times New Roman" panose="02020603050405020304" pitchFamily="18" charset="0"/>
                <a:cs typeface="2  Zar"/>
              </a:rPr>
              <a:t>  منظور </a:t>
            </a:r>
            <a:r>
              <a:rPr lang="fa-IR" sz="3600" dirty="0" err="1">
                <a:effectLst/>
                <a:latin typeface="Times New Roman" panose="02020603050405020304" pitchFamily="18" charset="0"/>
                <a:ea typeface="Times New Roman" panose="02020603050405020304" pitchFamily="18" charset="0"/>
                <a:cs typeface="2  Zar"/>
              </a:rPr>
              <a:t>معرفى</a:t>
            </a:r>
            <a:r>
              <a:rPr lang="fa-IR" sz="3600" dirty="0">
                <a:effectLst/>
                <a:latin typeface="Times New Roman" panose="02020603050405020304" pitchFamily="18" charset="0"/>
                <a:ea typeface="Times New Roman" panose="02020603050405020304" pitchFamily="18" charset="0"/>
                <a:cs typeface="2  Zar"/>
              </a:rPr>
              <a:t> شده </a:t>
            </a:r>
            <a:r>
              <a:rPr lang="fa-IR" sz="3600" dirty="0" err="1">
                <a:effectLst/>
                <a:latin typeface="Times New Roman" panose="02020603050405020304" pitchFamily="18" charset="0"/>
                <a:ea typeface="Times New Roman" panose="02020603050405020304" pitchFamily="18" charset="0"/>
                <a:cs typeface="2  Zar"/>
              </a:rPr>
              <a:t>اند</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لست</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شودو</a:t>
            </a:r>
            <a:r>
              <a:rPr lang="fa-IR" sz="3600" dirty="0">
                <a:effectLst/>
                <a:latin typeface="Times New Roman" panose="02020603050405020304" pitchFamily="18" charset="0"/>
                <a:ea typeface="Times New Roman" panose="02020603050405020304" pitchFamily="18" charset="0"/>
                <a:cs typeface="2  Zar"/>
              </a:rPr>
              <a:t> بعداً همه </a:t>
            </a:r>
            <a:r>
              <a:rPr lang="fa-IR" sz="3600" dirty="0" err="1">
                <a:effectLst/>
                <a:latin typeface="Times New Roman" panose="02020603050405020304" pitchFamily="18" charset="0"/>
                <a:ea typeface="Times New Roman" panose="02020603050405020304" pitchFamily="18" charset="0"/>
                <a:cs typeface="2  Zar"/>
              </a:rPr>
              <a:t>دواهاى</a:t>
            </a:r>
            <a:r>
              <a:rPr lang="fa-IR" sz="3600" dirty="0">
                <a:effectLst/>
                <a:latin typeface="Times New Roman" panose="02020603050405020304" pitchFamily="18" charset="0"/>
                <a:ea typeface="Times New Roman" panose="02020603050405020304" pitchFamily="18" charset="0"/>
                <a:cs typeface="2  Zar"/>
              </a:rPr>
              <a:t> </a:t>
            </a:r>
            <a:r>
              <a:rPr lang="fa-IR" sz="3600" dirty="0" err="1">
                <a:effectLst/>
                <a:latin typeface="Times New Roman" panose="02020603050405020304" pitchFamily="18" charset="0"/>
                <a:ea typeface="Times New Roman" panose="02020603050405020304" pitchFamily="18" charset="0"/>
                <a:cs typeface="2  Zar"/>
              </a:rPr>
              <a:t>مذكور</a:t>
            </a:r>
            <a:r>
              <a:rPr lang="fa-IR" sz="3600" dirty="0">
                <a:effectLst/>
                <a:latin typeface="Times New Roman" panose="02020603050405020304" pitchFamily="18" charset="0"/>
                <a:ea typeface="Times New Roman" panose="02020603050405020304" pitchFamily="18" charset="0"/>
                <a:cs typeface="2  Zar"/>
              </a:rPr>
              <a:t> به اساس </a:t>
            </a:r>
            <a:r>
              <a:rPr lang="fa-IR" sz="3600" dirty="0" err="1">
                <a:effectLst/>
                <a:latin typeface="Times New Roman" panose="02020603050405020304" pitchFamily="18" charset="0"/>
                <a:ea typeface="Times New Roman" panose="02020603050405020304" pitchFamily="18" charset="0"/>
                <a:cs typeface="2  Zar"/>
              </a:rPr>
              <a:t>مؤثريت</a:t>
            </a:r>
            <a:r>
              <a:rPr lang="fa-IR" sz="3600" dirty="0">
                <a:effectLst/>
                <a:latin typeface="Times New Roman" panose="02020603050405020304" pitchFamily="18" charset="0"/>
                <a:ea typeface="Times New Roman" panose="02020603050405020304" pitchFamily="18" charset="0"/>
                <a:cs typeface="2  Zar"/>
              </a:rPr>
              <a:t> و </a:t>
            </a:r>
            <a:r>
              <a:rPr lang="fa-IR" sz="3600" dirty="0" err="1">
                <a:effectLst/>
                <a:latin typeface="Times New Roman" panose="02020603050405020304" pitchFamily="18" charset="0"/>
                <a:ea typeface="Times New Roman" panose="02020603050405020304" pitchFamily="18" charset="0"/>
                <a:cs typeface="2  Zar"/>
              </a:rPr>
              <a:t>مصونيت</a:t>
            </a:r>
            <a:r>
              <a:rPr lang="fa-IR" sz="3600" dirty="0">
                <a:effectLst/>
                <a:latin typeface="Times New Roman" panose="02020603050405020304" pitchFamily="18" charset="0"/>
                <a:ea typeface="Times New Roman" panose="02020603050405020304" pitchFamily="18" charset="0"/>
                <a:cs typeface="2  Zar"/>
              </a:rPr>
              <a:t>  و مساعد بودن و </a:t>
            </a:r>
            <a:r>
              <a:rPr lang="fa-IR" sz="3600" dirty="0" err="1">
                <a:effectLst/>
                <a:latin typeface="Times New Roman" panose="02020603050405020304" pitchFamily="18" charset="0"/>
                <a:ea typeface="Times New Roman" panose="02020603050405020304" pitchFamily="18" charset="0"/>
                <a:cs typeface="2  Zar"/>
              </a:rPr>
              <a:t>قيمت</a:t>
            </a:r>
            <a:r>
              <a:rPr lang="fa-IR" sz="3600" dirty="0">
                <a:effectLst/>
                <a:latin typeface="Times New Roman" panose="02020603050405020304" pitchFamily="18" charset="0"/>
                <a:ea typeface="Times New Roman" panose="02020603050405020304" pitchFamily="18" charset="0"/>
                <a:cs typeface="2  Zar"/>
              </a:rPr>
              <a:t> شان باهم </a:t>
            </a:r>
            <a:r>
              <a:rPr lang="fa-IR" sz="3600" dirty="0" err="1">
                <a:effectLst/>
                <a:latin typeface="Times New Roman" panose="02020603050405020304" pitchFamily="18" charset="0"/>
                <a:ea typeface="Times New Roman" panose="02020603050405020304" pitchFamily="18" charset="0"/>
                <a:cs typeface="2  Zar"/>
              </a:rPr>
              <a:t>مقايسه</a:t>
            </a:r>
            <a:r>
              <a:rPr lang="fa-IR" sz="3600" dirty="0">
                <a:effectLst/>
                <a:latin typeface="Times New Roman" panose="02020603050405020304" pitchFamily="18" charset="0"/>
                <a:ea typeface="Times New Roman" panose="02020603050405020304" pitchFamily="18" charset="0"/>
                <a:cs typeface="2  Zar"/>
              </a:rPr>
              <a:t> شوند.</a:t>
            </a:r>
          </a:p>
          <a:p>
            <a:pPr marL="0" marR="0" algn="just" rtl="1">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69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8857C2B-ED7E-4190-ADCB-2559837E9980}"/>
              </a:ext>
            </a:extLst>
          </p:cNvPr>
          <p:cNvSpPr txBox="1"/>
          <p:nvPr/>
        </p:nvSpPr>
        <p:spPr>
          <a:xfrm>
            <a:off x="1477934" y="747752"/>
            <a:ext cx="9852674" cy="2463495"/>
          </a:xfrm>
          <a:prstGeom prst="rect">
            <a:avLst/>
          </a:prstGeom>
          <a:noFill/>
        </p:spPr>
        <p:txBody>
          <a:bodyPr wrap="square">
            <a:spAutoFit/>
          </a:bodyPr>
          <a:lstStyle/>
          <a:p>
            <a:pPr lvl="0" algn="just" rtl="1">
              <a:lnSpc>
                <a:spcPct val="107000"/>
              </a:lnSpc>
              <a:defRPr/>
            </a:pPr>
            <a:r>
              <a:rPr lang="prs-AF" sz="3600">
                <a:solidFill>
                  <a:prstClr val="black"/>
                </a:solidFill>
                <a:latin typeface="Times New Roman" panose="02020603050405020304" pitchFamily="18" charset="0"/>
                <a:ea typeface="Times New Roman" panose="02020603050405020304" pitchFamily="18" charset="0"/>
                <a:cs typeface="2  Zar"/>
              </a:rPr>
              <a:t>جهت مقايسه تأثير ادويه ضرورى است تا از ماخذ معتبر علمى طبى استفاده نمود. زيرا تجربه شخصى اين يا آن داكتر تا در يكى از مجلات معتبر بين المللى بنشر نرسيده باشد و توسط ساير تحقيقات تأييد نشده باشد، قابل ملاحظه و مورد قبول  نمی باشد.</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2  Zar"/>
            </a:endParaRPr>
          </a:p>
        </p:txBody>
      </p:sp>
    </p:spTree>
    <p:extLst>
      <p:ext uri="{BB962C8B-B14F-4D97-AF65-F5344CB8AC3E}">
        <p14:creationId xmlns:p14="http://schemas.microsoft.com/office/powerpoint/2010/main" val="1592461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3735</TotalTime>
  <Words>1810</Words>
  <Application>Microsoft Office PowerPoint</Application>
  <PresentationFormat>Widescreen</PresentationFormat>
  <Paragraphs>269</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2  Zar</vt:lpstr>
      <vt:lpstr>Arial</vt:lpstr>
      <vt:lpstr>Bradley Hand ITC</vt:lpstr>
      <vt:lpstr>Calibri</vt:lpstr>
      <vt:lpstr>Calibri Light</vt:lpstr>
      <vt:lpstr>Times New Roman</vt:lpstr>
      <vt:lpstr>Office Theme</vt:lpstr>
      <vt:lpstr>مراحل نسخه نویسی معقول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مراحل نسخه نویسی معقول</dc:title>
  <dc:creator>Danish</dc:creator>
  <cp:lastModifiedBy>KUMS</cp:lastModifiedBy>
  <cp:revision>19</cp:revision>
  <dcterms:created xsi:type="dcterms:W3CDTF">2023-08-18T12:27:46Z</dcterms:created>
  <dcterms:modified xsi:type="dcterms:W3CDTF">2023-08-24T05:10:03Z</dcterms:modified>
</cp:coreProperties>
</file>