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86" r:id="rId4"/>
    <p:sldId id="287" r:id="rId5"/>
    <p:sldId id="258" r:id="rId6"/>
    <p:sldId id="276" r:id="rId7"/>
    <p:sldId id="259" r:id="rId8"/>
    <p:sldId id="277" r:id="rId9"/>
    <p:sldId id="278" r:id="rId10"/>
    <p:sldId id="285" r:id="rId11"/>
    <p:sldId id="260" r:id="rId12"/>
    <p:sldId id="275" r:id="rId13"/>
    <p:sldId id="281" r:id="rId14"/>
    <p:sldId id="261" r:id="rId15"/>
    <p:sldId id="282" r:id="rId16"/>
    <p:sldId id="279" r:id="rId17"/>
    <p:sldId id="283" r:id="rId18"/>
    <p:sldId id="280" r:id="rId19"/>
    <p:sldId id="284" r:id="rId20"/>
    <p:sldId id="264" r:id="rId21"/>
    <p:sldId id="265" r:id="rId22"/>
    <p:sldId id="266" r:id="rId23"/>
    <p:sldId id="267" r:id="rId24"/>
    <p:sldId id="268" r:id="rId25"/>
    <p:sldId id="269" r:id="rId26"/>
    <p:sldId id="270" r:id="rId27"/>
    <p:sldId id="271" r:id="rId28"/>
    <p:sldId id="272" r:id="rId29"/>
    <p:sldId id="273" r:id="rId30"/>
    <p:sldId id="27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5" autoAdjust="0"/>
    <p:restoredTop sz="94660"/>
  </p:normalViewPr>
  <p:slideViewPr>
    <p:cSldViewPr snapToGrid="0">
      <p:cViewPr varScale="1">
        <p:scale>
          <a:sx n="66" d="100"/>
          <a:sy n="66" d="100"/>
        </p:scale>
        <p:origin x="598"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9D8671-8A58-4EEC-A085-68F45850988F}" type="datetimeFigureOut">
              <a:rPr lang="en-US" smtClean="0"/>
              <a:t>8/20/2023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93139-288D-4DB8-9417-8827D063A84A}" type="slidenum">
              <a:rPr lang="en-US" smtClean="0"/>
              <a:t>‹#›</a:t>
            </a:fld>
            <a:endParaRPr lang="en-US"/>
          </a:p>
        </p:txBody>
      </p:sp>
    </p:spTree>
    <p:extLst>
      <p:ext uri="{BB962C8B-B14F-4D97-AF65-F5344CB8AC3E}">
        <p14:creationId xmlns:p14="http://schemas.microsoft.com/office/powerpoint/2010/main" val="671982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 Fletcher 1905 Beriberi</a:t>
            </a:r>
            <a:r>
              <a:rPr lang="en-US" baseline="0" dirty="0" smtClean="0"/>
              <a:t> , Vitamin first used by Casimir Funk 1911</a:t>
            </a:r>
            <a:endParaRPr lang="en-US" dirty="0"/>
          </a:p>
        </p:txBody>
      </p:sp>
      <p:sp>
        <p:nvSpPr>
          <p:cNvPr id="4" name="Slide Number Placeholder 3"/>
          <p:cNvSpPr>
            <a:spLocks noGrp="1"/>
          </p:cNvSpPr>
          <p:nvPr>
            <p:ph type="sldNum" sz="quarter" idx="10"/>
          </p:nvPr>
        </p:nvSpPr>
        <p:spPr/>
        <p:txBody>
          <a:bodyPr/>
          <a:lstStyle/>
          <a:p>
            <a:fld id="{F7E93139-288D-4DB8-9417-8827D063A84A}" type="slidenum">
              <a:rPr lang="en-US" smtClean="0"/>
              <a:t>12</a:t>
            </a:fld>
            <a:endParaRPr lang="en-US"/>
          </a:p>
        </p:txBody>
      </p:sp>
    </p:spTree>
    <p:extLst>
      <p:ext uri="{BB962C8B-B14F-4D97-AF65-F5344CB8AC3E}">
        <p14:creationId xmlns:p14="http://schemas.microsoft.com/office/powerpoint/2010/main" val="996330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E93139-288D-4DB8-9417-8827D063A84A}" type="slidenum">
              <a:rPr lang="en-US" smtClean="0"/>
              <a:t>18</a:t>
            </a:fld>
            <a:endParaRPr lang="en-US"/>
          </a:p>
        </p:txBody>
      </p:sp>
    </p:spTree>
    <p:extLst>
      <p:ext uri="{BB962C8B-B14F-4D97-AF65-F5344CB8AC3E}">
        <p14:creationId xmlns:p14="http://schemas.microsoft.com/office/powerpoint/2010/main" val="4213394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F29375-BC7C-40BA-AE8B-0C58F9C89582}"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805579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C85F2A-B15D-4416-BFEA-55335BA86C9B}"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379164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4DD68F-8794-4918-B04C-297D50CE3C28}"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3194384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774CD6-A300-4CC2-9FF8-A7176F8A2616}"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82069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6782F0-E098-49C5-A719-40764E9A0CE2}" type="datetime1">
              <a:rPr lang="en-US" smtClean="0"/>
              <a:t>8/20/2023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101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30B3BC-DFA5-4B57-881A-56B818BC2CC6}" type="datetime1">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106755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FB300C-0EC2-44DD-9F5E-A1A514117CC9}" type="datetime1">
              <a:rPr lang="en-US" smtClean="0"/>
              <a:t>8/20/2023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2543191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2268AE-0AC1-4769-9C7D-5370DF2A4AB0}" type="datetime1">
              <a:rPr lang="en-US" smtClean="0"/>
              <a:t>8/20/2023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3580302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88A471-D928-4702-B476-D0887C349F59}" type="datetime1">
              <a:rPr lang="en-US" smtClean="0"/>
              <a:t>8/20/2023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3379624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2D9D0-E424-42CC-BEF8-FA3C4BB97FDC}" type="datetime1">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1214536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EE5B4C-4F13-4CD6-977B-A12D072AEA85}" type="datetime1">
              <a:rPr lang="en-US" smtClean="0"/>
              <a:t>8/20/2023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715027-01E0-4DCD-A7AE-F74FB8A2A740}" type="slidenum">
              <a:rPr lang="en-US" smtClean="0"/>
              <a:t>‹#›</a:t>
            </a:fld>
            <a:endParaRPr lang="en-US"/>
          </a:p>
        </p:txBody>
      </p:sp>
    </p:spTree>
    <p:extLst>
      <p:ext uri="{BB962C8B-B14F-4D97-AF65-F5344CB8AC3E}">
        <p14:creationId xmlns:p14="http://schemas.microsoft.com/office/powerpoint/2010/main" val="132179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9E03E-2D65-439B-A2A0-8593128B073D}" type="datetime1">
              <a:rPr lang="en-US" smtClean="0"/>
              <a:t>8/20/2023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15027-01E0-4DCD-A7AE-F74FB8A2A740}" type="slidenum">
              <a:rPr lang="en-US" smtClean="0"/>
              <a:t>‹#›</a:t>
            </a:fld>
            <a:endParaRPr lang="en-US"/>
          </a:p>
        </p:txBody>
      </p:sp>
    </p:spTree>
    <p:extLst>
      <p:ext uri="{BB962C8B-B14F-4D97-AF65-F5344CB8AC3E}">
        <p14:creationId xmlns:p14="http://schemas.microsoft.com/office/powerpoint/2010/main" val="24739233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rgbClr val="00B0F0"/>
                </a:solidFill>
              </a:rPr>
              <a:t>بسم الله الرحمن الرحیم</a:t>
            </a:r>
            <a:endParaRPr lang="en-US" dirty="0">
              <a:solidFill>
                <a:srgbClr val="00B0F0"/>
              </a:solidFill>
            </a:endParaRPr>
          </a:p>
        </p:txBody>
      </p:sp>
      <p:sp>
        <p:nvSpPr>
          <p:cNvPr id="3" name="Subtitle 2"/>
          <p:cNvSpPr>
            <a:spLocks noGrp="1"/>
          </p:cNvSpPr>
          <p:nvPr>
            <p:ph type="subTitle" idx="1"/>
          </p:nvPr>
        </p:nvSpPr>
        <p:spPr/>
        <p:txBody>
          <a:bodyPr/>
          <a:lstStyle/>
          <a:p>
            <a:r>
              <a:rPr lang="fa-IR" dirty="0" smtClean="0">
                <a:solidFill>
                  <a:srgbClr val="7030A0"/>
                </a:solidFill>
              </a:rPr>
              <a:t>مثال های رایج استفاده نامعقول ادویه</a:t>
            </a:r>
          </a:p>
          <a:p>
            <a:r>
              <a:rPr lang="fa-IR" dirty="0" smtClean="0">
                <a:solidFill>
                  <a:schemeClr val="accent6"/>
                </a:solidFill>
              </a:rPr>
              <a:t>پوهنمل داکتر محمودالله عظیمی</a:t>
            </a:r>
            <a:endParaRPr lang="en-US" dirty="0" smtClean="0">
              <a:solidFill>
                <a:schemeClr val="accent6"/>
              </a:solidFill>
            </a:endParaRPr>
          </a:p>
          <a:p>
            <a:r>
              <a:rPr lang="en-US" dirty="0" smtClean="0">
                <a:solidFill>
                  <a:schemeClr val="accent6"/>
                </a:solidFill>
              </a:rPr>
              <a:t>MD, </a:t>
            </a:r>
            <a:r>
              <a:rPr lang="en-US" dirty="0" err="1" smtClean="0">
                <a:solidFill>
                  <a:schemeClr val="accent6"/>
                </a:solidFill>
              </a:rPr>
              <a:t>MMDsc</a:t>
            </a:r>
            <a:r>
              <a:rPr lang="en-US" dirty="0" smtClean="0">
                <a:solidFill>
                  <a:schemeClr val="accent6"/>
                </a:solidFill>
              </a:rPr>
              <a:t>, PGD  </a:t>
            </a:r>
            <a:endParaRPr lang="en-US" dirty="0">
              <a:solidFill>
                <a:schemeClr val="accent6"/>
              </a:solidFill>
            </a:endParaRPr>
          </a:p>
        </p:txBody>
      </p:sp>
      <p:sp>
        <p:nvSpPr>
          <p:cNvPr id="4" name="Date Placeholder 3"/>
          <p:cNvSpPr>
            <a:spLocks noGrp="1"/>
          </p:cNvSpPr>
          <p:nvPr>
            <p:ph type="dt" sz="half" idx="10"/>
          </p:nvPr>
        </p:nvSpPr>
        <p:spPr/>
        <p:txBody>
          <a:bodyPr/>
          <a:lstStyle/>
          <a:p>
            <a:fld id="{84FC145A-3299-41F0-85D9-CA671869CF68}" type="datetime1">
              <a:rPr lang="en-US" smtClean="0"/>
              <a:t>8/20/2023</a:t>
            </a:fld>
            <a:endParaRPr lang="en-US"/>
          </a:p>
        </p:txBody>
      </p:sp>
    </p:spTree>
    <p:extLst>
      <p:ext uri="{BB962C8B-B14F-4D97-AF65-F5344CB8AC3E}">
        <p14:creationId xmlns:p14="http://schemas.microsoft.com/office/powerpoint/2010/main" val="25665183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chemeClr val="accent1"/>
                </a:solidFill>
              </a:rPr>
              <a:t>مشكلات زرق وريدی </a:t>
            </a:r>
            <a:endParaRPr lang="en-US" dirty="0"/>
          </a:p>
        </p:txBody>
      </p:sp>
      <p:sp>
        <p:nvSpPr>
          <p:cNvPr id="3" name="Content Placeholder 2"/>
          <p:cNvSpPr>
            <a:spLocks noGrp="1"/>
          </p:cNvSpPr>
          <p:nvPr>
            <p:ph idx="1"/>
          </p:nvPr>
        </p:nvSpPr>
        <p:spPr/>
        <p:txBody>
          <a:bodyPr/>
          <a:lstStyle/>
          <a:p>
            <a:pPr algn="r" rtl="1"/>
            <a:r>
              <a:rPr lang="fa-IR" dirty="0" smtClean="0"/>
              <a:t>مصابیت</a:t>
            </a:r>
            <a:r>
              <a:rPr lang="en-US" dirty="0" smtClean="0"/>
              <a:t>  </a:t>
            </a:r>
            <a:r>
              <a:rPr lang="fa-IR" dirty="0" smtClean="0"/>
              <a:t>340000 نفر به </a:t>
            </a:r>
            <a:r>
              <a:rPr lang="en-US" dirty="0" smtClean="0"/>
              <a:t>HIV</a:t>
            </a:r>
          </a:p>
          <a:p>
            <a:pPr algn="r" rtl="1"/>
            <a:r>
              <a:rPr lang="en-US" dirty="0" smtClean="0"/>
              <a:t>15 M</a:t>
            </a:r>
            <a:r>
              <a:rPr lang="fa-IR" dirty="0" smtClean="0"/>
              <a:t>    به </a:t>
            </a:r>
            <a:r>
              <a:rPr lang="en-US" dirty="0" smtClean="0"/>
              <a:t>HBV</a:t>
            </a:r>
          </a:p>
          <a:p>
            <a:pPr algn="r" rtl="1"/>
            <a:r>
              <a:rPr lang="en-US" dirty="0" smtClean="0"/>
              <a:t>3 M</a:t>
            </a:r>
            <a:r>
              <a:rPr lang="fa-IR" dirty="0" smtClean="0"/>
              <a:t> باکتریمیا</a:t>
            </a:r>
          </a:p>
          <a:p>
            <a:pPr algn="r" rtl="1"/>
            <a:r>
              <a:rPr lang="en-US" dirty="0" smtClean="0"/>
              <a:t>WHO global Burden Study 2010</a:t>
            </a:r>
            <a:endParaRPr lang="en-US" dirty="0"/>
          </a:p>
        </p:txBody>
      </p:sp>
      <p:sp>
        <p:nvSpPr>
          <p:cNvPr id="4" name="Date Placeholder 3"/>
          <p:cNvSpPr>
            <a:spLocks noGrp="1"/>
          </p:cNvSpPr>
          <p:nvPr>
            <p:ph type="dt" sz="half" idx="10"/>
          </p:nvPr>
        </p:nvSpPr>
        <p:spPr/>
        <p:txBody>
          <a:bodyPr/>
          <a:lstStyle/>
          <a:p>
            <a:fld id="{AE774CD6-A300-4CC2-9FF8-A7176F8A2616}" type="datetime1">
              <a:rPr lang="en-US" smtClean="0"/>
              <a:t>8/20/2023</a:t>
            </a:fld>
            <a:endParaRPr lang="en-US"/>
          </a:p>
        </p:txBody>
      </p:sp>
    </p:spTree>
    <p:extLst>
      <p:ext uri="{BB962C8B-B14F-4D97-AF65-F5344CB8AC3E}">
        <p14:creationId xmlns:p14="http://schemas.microsoft.com/office/powerpoint/2010/main" val="19129999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lnSpc>
                <a:spcPct val="150000"/>
              </a:lnSpc>
            </a:pPr>
            <a:r>
              <a:rPr lang="fa-IR" dirty="0" smtClean="0">
                <a:solidFill>
                  <a:srgbClr val="00B0F0"/>
                </a:solidFill>
              </a:rPr>
              <a:t>استفاده غیر معقول از </a:t>
            </a:r>
            <a:r>
              <a:rPr lang="fa-IR" b="1" dirty="0" smtClean="0">
                <a:solidFill>
                  <a:srgbClr val="00B0F0"/>
                </a:solidFill>
              </a:rPr>
              <a:t>مولتی ویتامین ها و تونیک ها</a:t>
            </a:r>
          </a:p>
        </p:txBody>
      </p:sp>
      <p:sp>
        <p:nvSpPr>
          <p:cNvPr id="3" name="Content Placeholder 2"/>
          <p:cNvSpPr>
            <a:spLocks noGrp="1"/>
          </p:cNvSpPr>
          <p:nvPr>
            <p:ph idx="1"/>
          </p:nvPr>
        </p:nvSpPr>
        <p:spPr/>
        <p:txBody>
          <a:bodyPr/>
          <a:lstStyle/>
          <a:p>
            <a:pPr algn="r" rtl="1">
              <a:lnSpc>
                <a:spcPct val="150000"/>
              </a:lnSpc>
            </a:pPr>
            <a:r>
              <a:rPr lang="fa-IR" dirty="0" smtClean="0"/>
              <a:t>فوايد  </a:t>
            </a:r>
            <a:r>
              <a:rPr lang="fa-IR" dirty="0"/>
              <a:t>تطبيق دارزمدت </a:t>
            </a:r>
            <a:r>
              <a:rPr lang="fa-IR" dirty="0" smtClean="0"/>
              <a:t>مولتي </a:t>
            </a:r>
            <a:r>
              <a:rPr lang="fa-IR" dirty="0"/>
              <a:t>ويتامين و مينرال بالاي وقايه و تداوي امراض  به اثبات نرسيده است </a:t>
            </a:r>
            <a:endParaRPr lang="en-US" dirty="0" smtClean="0"/>
          </a:p>
          <a:p>
            <a:pPr lvl="1" algn="r" rtl="1">
              <a:lnSpc>
                <a:spcPct val="150000"/>
              </a:lnSpc>
            </a:pPr>
            <a:r>
              <a:rPr lang="fa-IR" dirty="0" smtClean="0"/>
              <a:t>به استثناي حالات خاص و  نادر </a:t>
            </a:r>
            <a:endParaRPr lang="en-US" dirty="0"/>
          </a:p>
          <a:p>
            <a:pPr algn="r" rtl="1">
              <a:lnSpc>
                <a:spcPct val="150000"/>
              </a:lnSpc>
            </a:pPr>
            <a:r>
              <a:rPr lang="fa-IR" dirty="0" smtClean="0"/>
              <a:t> </a:t>
            </a:r>
            <a:r>
              <a:rPr lang="fa-IR" dirty="0"/>
              <a:t>بعضي حالات تطبيق دوامدار شان مضر هم تمام </a:t>
            </a:r>
            <a:r>
              <a:rPr lang="fa-IR" dirty="0" smtClean="0"/>
              <a:t>شود</a:t>
            </a:r>
            <a:endParaRPr lang="en-US" dirty="0" smtClean="0"/>
          </a:p>
          <a:p>
            <a:pPr algn="r" rtl="1">
              <a:lnSpc>
                <a:spcPct val="150000"/>
              </a:lnSpc>
            </a:pPr>
            <a:r>
              <a:rPr lang="fa-IR" dirty="0" smtClean="0"/>
              <a:t> هريك </a:t>
            </a:r>
            <a:r>
              <a:rPr lang="fa-IR" dirty="0"/>
              <a:t>از ويتامين ها بشكل انفرادي جايگاه خود را </a:t>
            </a:r>
            <a:r>
              <a:rPr lang="fa-IR" dirty="0" smtClean="0"/>
              <a:t>دارند</a:t>
            </a:r>
            <a:endParaRPr lang="en-US" dirty="0" smtClean="0"/>
          </a:p>
          <a:p>
            <a:pPr algn="r" rtl="1">
              <a:lnSpc>
                <a:spcPct val="150000"/>
              </a:lnSpc>
            </a:pPr>
            <a:r>
              <a:rPr lang="fa-IR" dirty="0" smtClean="0"/>
              <a:t>مولتي </a:t>
            </a:r>
            <a:r>
              <a:rPr lang="fa-IR" dirty="0"/>
              <a:t>ويتامين بديل غذاي صحي نميباشد</a:t>
            </a:r>
            <a:endParaRPr lang="en-US" dirty="0"/>
          </a:p>
        </p:txBody>
      </p:sp>
      <p:sp>
        <p:nvSpPr>
          <p:cNvPr id="4" name="Date Placeholder 3"/>
          <p:cNvSpPr>
            <a:spLocks noGrp="1"/>
          </p:cNvSpPr>
          <p:nvPr>
            <p:ph type="dt" sz="half" idx="10"/>
          </p:nvPr>
        </p:nvSpPr>
        <p:spPr/>
        <p:txBody>
          <a:bodyPr/>
          <a:lstStyle/>
          <a:p>
            <a:fld id="{FBABD46C-4ED8-48DA-86AC-8EBBAA43DBF1}" type="datetime1">
              <a:rPr lang="en-US" smtClean="0"/>
              <a:t>8/20/2023</a:t>
            </a:fld>
            <a:endParaRPr lang="en-US"/>
          </a:p>
        </p:txBody>
      </p:sp>
    </p:spTree>
    <p:extLst>
      <p:ext uri="{BB962C8B-B14F-4D97-AF65-F5344CB8AC3E}">
        <p14:creationId xmlns:p14="http://schemas.microsoft.com/office/powerpoint/2010/main" val="40878093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rgbClr val="00B0F0"/>
                </a:solidFill>
              </a:rPr>
              <a:t>مولتي ويتامين  </a:t>
            </a:r>
            <a:r>
              <a:rPr lang="ar-SA" dirty="0">
                <a:solidFill>
                  <a:srgbClr val="00B0F0"/>
                </a:solidFill>
              </a:rPr>
              <a:t>صرف در حالات خاص </a:t>
            </a:r>
            <a:r>
              <a:rPr lang="ar-SA" dirty="0" smtClean="0">
                <a:solidFill>
                  <a:srgbClr val="00B0F0"/>
                </a:solidFill>
              </a:rPr>
              <a:t>تجويز</a:t>
            </a:r>
            <a:r>
              <a:rPr lang="en-US" dirty="0" smtClean="0">
                <a:solidFill>
                  <a:srgbClr val="00B0F0"/>
                </a:solidFill>
              </a:rPr>
              <a:t> </a:t>
            </a:r>
            <a:r>
              <a:rPr lang="fa-IR" dirty="0" smtClean="0">
                <a:solidFill>
                  <a:srgbClr val="00B0F0"/>
                </a:solidFill>
              </a:rPr>
              <a:t>می شود</a:t>
            </a:r>
            <a:endParaRPr lang="en-US" dirty="0">
              <a:solidFill>
                <a:srgbClr val="00B0F0"/>
              </a:solidFill>
            </a:endParaRPr>
          </a:p>
        </p:txBody>
      </p:sp>
      <p:sp>
        <p:nvSpPr>
          <p:cNvPr id="3" name="Content Placeholder 2"/>
          <p:cNvSpPr>
            <a:spLocks noGrp="1"/>
          </p:cNvSpPr>
          <p:nvPr>
            <p:ph idx="1"/>
          </p:nvPr>
        </p:nvSpPr>
        <p:spPr/>
        <p:txBody>
          <a:bodyPr>
            <a:normAutofit lnSpcReduction="10000"/>
          </a:bodyPr>
          <a:lstStyle/>
          <a:p>
            <a:pPr algn="r" rtl="1">
              <a:lnSpc>
                <a:spcPct val="150000"/>
              </a:lnSpc>
            </a:pPr>
            <a:r>
              <a:rPr lang="ar-SA" dirty="0" smtClean="0"/>
              <a:t> </a:t>
            </a:r>
            <a:r>
              <a:rPr lang="ar-SA" dirty="0"/>
              <a:t>تقويه تغ</a:t>
            </a:r>
            <a:r>
              <a:rPr lang="fa-IR" dirty="0"/>
              <a:t>ذي يا </a:t>
            </a:r>
            <a:r>
              <a:rPr lang="en-GB" dirty="0"/>
              <a:t>nutritional support  </a:t>
            </a:r>
            <a:r>
              <a:rPr lang="fa-IR" dirty="0"/>
              <a:t> </a:t>
            </a:r>
            <a:endParaRPr lang="fa-IR" dirty="0" smtClean="0"/>
          </a:p>
          <a:p>
            <a:pPr lvl="1" algn="r" rtl="1">
              <a:lnSpc>
                <a:spcPct val="150000"/>
              </a:lnSpc>
            </a:pPr>
            <a:r>
              <a:rPr lang="fa-IR" dirty="0" smtClean="0"/>
              <a:t>مريضان ازطريق </a:t>
            </a:r>
            <a:r>
              <a:rPr lang="fa-IR" dirty="0"/>
              <a:t>تيوب و ياهم از طريق وريدي تغذي </a:t>
            </a:r>
            <a:r>
              <a:rPr lang="fa-IR" dirty="0" smtClean="0"/>
              <a:t>ميشوند</a:t>
            </a:r>
            <a:endParaRPr lang="en-US" dirty="0" smtClean="0"/>
          </a:p>
          <a:p>
            <a:pPr algn="r" rtl="1">
              <a:lnSpc>
                <a:spcPct val="150000"/>
              </a:lnSpc>
            </a:pPr>
            <a:r>
              <a:rPr lang="fa-IR" dirty="0" smtClean="0"/>
              <a:t>مريضان </a:t>
            </a:r>
            <a:r>
              <a:rPr lang="fa-IR" dirty="0"/>
              <a:t>مرحله سوم و چهارم امراض مزمن </a:t>
            </a:r>
            <a:r>
              <a:rPr lang="fa-IR" dirty="0" smtClean="0"/>
              <a:t>كليه </a:t>
            </a:r>
            <a:endParaRPr lang="en-US" dirty="0" smtClean="0"/>
          </a:p>
          <a:p>
            <a:pPr algn="r" rtl="1">
              <a:lnSpc>
                <a:spcPct val="150000"/>
              </a:lnSpc>
            </a:pPr>
            <a:r>
              <a:rPr lang="fa-IR" dirty="0" smtClean="0"/>
              <a:t>مريضان </a:t>
            </a:r>
            <a:r>
              <a:rPr lang="fa-IR" dirty="0"/>
              <a:t>مصاب سوء جذب  وساير حالات خاص </a:t>
            </a:r>
            <a:r>
              <a:rPr lang="ar-SA" dirty="0"/>
              <a:t>مانند </a:t>
            </a:r>
            <a:r>
              <a:rPr lang="fa-IR" dirty="0"/>
              <a:t>كوما  </a:t>
            </a:r>
            <a:r>
              <a:rPr lang="fa-IR" baseline="30000" dirty="0" smtClean="0"/>
              <a:t>15</a:t>
            </a:r>
            <a:endParaRPr lang="en-US" baseline="30000" dirty="0" smtClean="0"/>
          </a:p>
          <a:p>
            <a:pPr algn="r" rtl="1">
              <a:lnSpc>
                <a:spcPct val="150000"/>
              </a:lnSpc>
            </a:pPr>
            <a:r>
              <a:rPr lang="fa-IR" dirty="0"/>
              <a:t>مريضان كه تحت تداوي با ادويه نهي كننده ليپاز  اند</a:t>
            </a:r>
            <a:endParaRPr lang="en-US" dirty="0" smtClean="0"/>
          </a:p>
          <a:p>
            <a:pPr algn="r" rtl="1">
              <a:lnSpc>
                <a:spcPct val="150000"/>
              </a:lnSpc>
            </a:pPr>
            <a:r>
              <a:rPr lang="fa-IR" dirty="0" smtClean="0"/>
              <a:t> حاملگی و دیگر حالات که در منابع معتبر استطباب آن ذکر گردیده باشد</a:t>
            </a:r>
            <a:r>
              <a:rPr lang="en-US" dirty="0" smtClean="0"/>
              <a:t> 14</a:t>
            </a:r>
            <a:r>
              <a:rPr lang="fa-IR" dirty="0" smtClean="0"/>
              <a:t>  </a:t>
            </a:r>
            <a:endParaRPr lang="en-US" dirty="0"/>
          </a:p>
          <a:p>
            <a:pPr algn="r" rtl="1">
              <a:lnSpc>
                <a:spcPct val="150000"/>
              </a:lnSpc>
            </a:pPr>
            <a:endParaRPr lang="en-US" dirty="0"/>
          </a:p>
        </p:txBody>
      </p:sp>
      <p:sp>
        <p:nvSpPr>
          <p:cNvPr id="4" name="Date Placeholder 3"/>
          <p:cNvSpPr>
            <a:spLocks noGrp="1"/>
          </p:cNvSpPr>
          <p:nvPr>
            <p:ph type="dt" sz="half" idx="10"/>
          </p:nvPr>
        </p:nvSpPr>
        <p:spPr/>
        <p:txBody>
          <a:bodyPr/>
          <a:lstStyle/>
          <a:p>
            <a:fld id="{4F7BD1FA-000C-420B-9ACD-0C39BA796EF8}" type="datetime1">
              <a:rPr lang="en-US" smtClean="0"/>
              <a:t>8/20/2023</a:t>
            </a:fld>
            <a:endParaRPr lang="en-US"/>
          </a:p>
        </p:txBody>
      </p:sp>
    </p:spTree>
    <p:extLst>
      <p:ext uri="{BB962C8B-B14F-4D97-AF65-F5344CB8AC3E}">
        <p14:creationId xmlns:p14="http://schemas.microsoft.com/office/powerpoint/2010/main" val="884320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B0F0"/>
                </a:solidFill>
              </a:rPr>
              <a:t>نتایج استفاده </a:t>
            </a:r>
            <a:r>
              <a:rPr lang="fa-IR" dirty="0">
                <a:solidFill>
                  <a:srgbClr val="00B0F0"/>
                </a:solidFill>
              </a:rPr>
              <a:t>غیر معقول از </a:t>
            </a:r>
            <a:r>
              <a:rPr lang="fa-IR" b="1" dirty="0">
                <a:solidFill>
                  <a:srgbClr val="00B0F0"/>
                </a:solidFill>
              </a:rPr>
              <a:t>مولتی ویتامین ها و تونیک </a:t>
            </a:r>
            <a:r>
              <a:rPr lang="fa-IR" b="1" dirty="0" smtClean="0">
                <a:solidFill>
                  <a:srgbClr val="00B0F0"/>
                </a:solidFill>
              </a:rPr>
              <a:t>ها</a:t>
            </a:r>
            <a:endParaRPr lang="en-US" dirty="0"/>
          </a:p>
        </p:txBody>
      </p:sp>
      <p:sp>
        <p:nvSpPr>
          <p:cNvPr id="3" name="Content Placeholder 2"/>
          <p:cNvSpPr>
            <a:spLocks noGrp="1"/>
          </p:cNvSpPr>
          <p:nvPr>
            <p:ph idx="1"/>
          </p:nvPr>
        </p:nvSpPr>
        <p:spPr/>
        <p:txBody>
          <a:bodyPr/>
          <a:lstStyle/>
          <a:p>
            <a:pPr algn="r" rtl="1">
              <a:lnSpc>
                <a:spcPct val="150000"/>
              </a:lnSpc>
            </a:pPr>
            <a:r>
              <a:rPr lang="fa-IR" dirty="0" smtClean="0"/>
              <a:t>ضیاع منابع مالی </a:t>
            </a:r>
          </a:p>
          <a:p>
            <a:pPr algn="r" rtl="1">
              <a:lnSpc>
                <a:spcPct val="150000"/>
              </a:lnSpc>
            </a:pPr>
            <a:r>
              <a:rPr lang="fa-IR" dirty="0" smtClean="0"/>
              <a:t>عدم اخذ کامل رژیم تداوای توصیه شده به نسبت بلند رفتن قیمت مکمل نسخه</a:t>
            </a:r>
          </a:p>
          <a:p>
            <a:pPr algn="r" rtl="1">
              <a:lnSpc>
                <a:spcPct val="150000"/>
              </a:lnSpc>
            </a:pPr>
            <a:r>
              <a:rPr lang="fa-IR" dirty="0" smtClean="0"/>
              <a:t>انترکشن های دوایی</a:t>
            </a:r>
          </a:p>
          <a:p>
            <a:pPr algn="r" rtl="1">
              <a:lnSpc>
                <a:spcPct val="150000"/>
              </a:lnSpc>
            </a:pPr>
            <a:r>
              <a:rPr lang="fa-IR" dirty="0" smtClean="0"/>
              <a:t>تونیک ها در ترکیب خود کافیین دارند و سبب عوارض جدی قلبی وعایی می گردد</a:t>
            </a:r>
            <a:endParaRPr lang="en-US" dirty="0"/>
          </a:p>
        </p:txBody>
      </p:sp>
      <p:sp>
        <p:nvSpPr>
          <p:cNvPr id="4" name="Date Placeholder 3"/>
          <p:cNvSpPr>
            <a:spLocks noGrp="1"/>
          </p:cNvSpPr>
          <p:nvPr>
            <p:ph type="dt" sz="half" idx="10"/>
          </p:nvPr>
        </p:nvSpPr>
        <p:spPr/>
        <p:txBody>
          <a:bodyPr/>
          <a:lstStyle/>
          <a:p>
            <a:fld id="{AE774CD6-A300-4CC2-9FF8-A7176F8A2616}" type="datetime1">
              <a:rPr lang="en-US" smtClean="0"/>
              <a:t>8/20/2023</a:t>
            </a:fld>
            <a:endParaRPr lang="en-US"/>
          </a:p>
        </p:txBody>
      </p:sp>
    </p:spTree>
    <p:extLst>
      <p:ext uri="{BB962C8B-B14F-4D97-AF65-F5344CB8AC3E}">
        <p14:creationId xmlns:p14="http://schemas.microsoft.com/office/powerpoint/2010/main" val="38928245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B0F0"/>
                </a:solidFill>
              </a:rPr>
              <a:t>استفاده غیر معقول از </a:t>
            </a:r>
            <a:r>
              <a:rPr lang="fa-IR" b="1" dirty="0" smtClean="0">
                <a:solidFill>
                  <a:srgbClr val="00B0F0"/>
                </a:solidFill>
              </a:rPr>
              <a:t>ادویه خواب آور </a:t>
            </a:r>
            <a:endParaRPr lang="en-US" dirty="0">
              <a:solidFill>
                <a:srgbClr val="00B0F0"/>
              </a:solidFill>
            </a:endParaRPr>
          </a:p>
        </p:txBody>
      </p:sp>
      <p:sp>
        <p:nvSpPr>
          <p:cNvPr id="3" name="Content Placeholder 2"/>
          <p:cNvSpPr>
            <a:spLocks noGrp="1"/>
          </p:cNvSpPr>
          <p:nvPr>
            <p:ph idx="1"/>
          </p:nvPr>
        </p:nvSpPr>
        <p:spPr/>
        <p:txBody>
          <a:bodyPr>
            <a:normAutofit fontScale="77500" lnSpcReduction="20000"/>
          </a:bodyPr>
          <a:lstStyle/>
          <a:p>
            <a:pPr algn="r" rtl="1">
              <a:lnSpc>
                <a:spcPct val="150000"/>
              </a:lnSpc>
            </a:pPr>
            <a:r>
              <a:rPr lang="fa-IR" dirty="0" smtClean="0"/>
              <a:t>استفاده بدون ضرورت کلینیکی یا استطباب</a:t>
            </a:r>
          </a:p>
          <a:p>
            <a:pPr algn="r" rtl="1">
              <a:lnSpc>
                <a:spcPct val="150000"/>
              </a:lnSpc>
            </a:pPr>
            <a:r>
              <a:rPr lang="fa-IR" dirty="0" smtClean="0"/>
              <a:t>تداوی دوامدار </a:t>
            </a:r>
          </a:p>
          <a:p>
            <a:pPr algn="r" rtl="1">
              <a:lnSpc>
                <a:spcPct val="150000"/>
              </a:lnSpc>
            </a:pPr>
            <a:r>
              <a:rPr lang="fa-IR" dirty="0" smtClean="0"/>
              <a:t>دوز و دوزاژ نادرست</a:t>
            </a:r>
          </a:p>
          <a:p>
            <a:pPr algn="r" rtl="1">
              <a:lnSpc>
                <a:spcPct val="150000"/>
              </a:lnSpc>
            </a:pPr>
            <a:r>
              <a:rPr lang="fa-IR" dirty="0" smtClean="0"/>
              <a:t>عدم </a:t>
            </a:r>
            <a:r>
              <a:rPr lang="fa-IR" dirty="0"/>
              <a:t>نظارت از تداوی </a:t>
            </a:r>
            <a:r>
              <a:rPr lang="fa-IR" dirty="0" smtClean="0"/>
              <a:t>مریض</a:t>
            </a:r>
          </a:p>
          <a:p>
            <a:pPr algn="r" rtl="1"/>
            <a:r>
              <a:rPr lang="fa-IR" dirty="0" smtClean="0"/>
              <a:t>ندادن </a:t>
            </a:r>
            <a:r>
              <a:rPr lang="fa-IR" dirty="0"/>
              <a:t>معلومات به </a:t>
            </a:r>
            <a:r>
              <a:rPr lang="fa-IR" dirty="0" smtClean="0"/>
              <a:t>مریض</a:t>
            </a:r>
          </a:p>
          <a:p>
            <a:pPr algn="r" rtl="1">
              <a:lnSpc>
                <a:spcPct val="150000"/>
              </a:lnSpc>
            </a:pPr>
            <a:r>
              <a:rPr lang="fa-IR" dirty="0" smtClean="0"/>
              <a:t>در نظر نگرفتن مضاد استطباب  فکتور های خطر و انترکشن </a:t>
            </a:r>
            <a:r>
              <a:rPr lang="fa-IR" dirty="0"/>
              <a:t>های </a:t>
            </a:r>
            <a:r>
              <a:rPr lang="fa-IR" dirty="0" smtClean="0"/>
              <a:t>دوایی</a:t>
            </a:r>
          </a:p>
          <a:p>
            <a:pPr algn="r" rtl="1">
              <a:lnSpc>
                <a:spcPct val="150000"/>
              </a:lnSpc>
            </a:pPr>
            <a:r>
              <a:rPr lang="fa-IR" dirty="0"/>
              <a:t>استفاده خود سرانه توسط </a:t>
            </a:r>
            <a:r>
              <a:rPr lang="fa-IR" dirty="0" smtClean="0"/>
              <a:t>مریض</a:t>
            </a:r>
          </a:p>
          <a:p>
            <a:pPr algn="r" rtl="1">
              <a:lnSpc>
                <a:spcPct val="150000"/>
              </a:lnSpc>
            </a:pPr>
            <a:r>
              <a:rPr lang="fa-IR" dirty="0"/>
              <a:t>سبب وابستگی دوایی</a:t>
            </a:r>
          </a:p>
          <a:p>
            <a:pPr algn="r" rtl="1">
              <a:lnSpc>
                <a:spcPct val="150000"/>
              </a:lnSpc>
            </a:pPr>
            <a:endParaRPr lang="fa-IR" dirty="0"/>
          </a:p>
          <a:p>
            <a:pPr algn="r" rtl="1"/>
            <a:endParaRPr lang="fa-IR" dirty="0"/>
          </a:p>
          <a:p>
            <a:pPr algn="r" rtl="1"/>
            <a:endParaRPr lang="fa-IR" dirty="0" smtClean="0"/>
          </a:p>
        </p:txBody>
      </p:sp>
      <p:sp>
        <p:nvSpPr>
          <p:cNvPr id="4" name="Date Placeholder 3"/>
          <p:cNvSpPr>
            <a:spLocks noGrp="1"/>
          </p:cNvSpPr>
          <p:nvPr>
            <p:ph type="dt" sz="half" idx="10"/>
          </p:nvPr>
        </p:nvSpPr>
        <p:spPr/>
        <p:txBody>
          <a:bodyPr/>
          <a:lstStyle/>
          <a:p>
            <a:fld id="{CC1477DE-50E3-42C7-A0AC-4BC46FC00A6F}" type="datetime1">
              <a:rPr lang="en-US" smtClean="0"/>
              <a:t>8/20/2023</a:t>
            </a:fld>
            <a:endParaRPr lang="en-US"/>
          </a:p>
        </p:txBody>
      </p:sp>
    </p:spTree>
    <p:extLst>
      <p:ext uri="{BB962C8B-B14F-4D97-AF65-F5344CB8AC3E}">
        <p14:creationId xmlns:p14="http://schemas.microsoft.com/office/powerpoint/2010/main" val="118368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rgbClr val="00B0F0"/>
                </a:solidFill>
              </a:rPr>
              <a:t>استفاده غیر معقول از </a:t>
            </a:r>
            <a:r>
              <a:rPr lang="fa-IR" b="1" dirty="0">
                <a:solidFill>
                  <a:srgbClr val="00B0F0"/>
                </a:solidFill>
              </a:rPr>
              <a:t>ادویه خواب آور </a:t>
            </a:r>
            <a:endParaRPr lang="en-US" dirty="0"/>
          </a:p>
        </p:txBody>
      </p:sp>
      <p:sp>
        <p:nvSpPr>
          <p:cNvPr id="3" name="Content Placeholder 2"/>
          <p:cNvSpPr>
            <a:spLocks noGrp="1"/>
          </p:cNvSpPr>
          <p:nvPr>
            <p:ph idx="1"/>
          </p:nvPr>
        </p:nvSpPr>
        <p:spPr/>
        <p:txBody>
          <a:bodyPr/>
          <a:lstStyle/>
          <a:p>
            <a:pPr algn="r" rtl="1"/>
            <a:r>
              <a:rPr lang="fa-IR" dirty="0"/>
              <a:t>ندادن معلومات به مریض</a:t>
            </a:r>
          </a:p>
          <a:p>
            <a:pPr algn="r" rtl="1">
              <a:lnSpc>
                <a:spcPct val="150000"/>
              </a:lnSpc>
            </a:pPr>
            <a:r>
              <a:rPr lang="fa-IR" dirty="0"/>
              <a:t>در نظر نگرفتن مضاد استطباب  فکتور های خطر و انترکشن های دوایی</a:t>
            </a:r>
          </a:p>
          <a:p>
            <a:pPr algn="r" rtl="1">
              <a:lnSpc>
                <a:spcPct val="150000"/>
              </a:lnSpc>
            </a:pPr>
            <a:r>
              <a:rPr lang="fa-IR" dirty="0"/>
              <a:t>استفاده خود سرانه توسط مریض</a:t>
            </a:r>
          </a:p>
          <a:p>
            <a:pPr algn="r" rtl="1">
              <a:lnSpc>
                <a:spcPct val="150000"/>
              </a:lnSpc>
            </a:pPr>
            <a:r>
              <a:rPr lang="fa-IR" dirty="0"/>
              <a:t>سبب وابستگی دوایی</a:t>
            </a:r>
          </a:p>
        </p:txBody>
      </p:sp>
      <p:sp>
        <p:nvSpPr>
          <p:cNvPr id="4" name="Date Placeholder 3"/>
          <p:cNvSpPr>
            <a:spLocks noGrp="1"/>
          </p:cNvSpPr>
          <p:nvPr>
            <p:ph type="dt" sz="half" idx="10"/>
          </p:nvPr>
        </p:nvSpPr>
        <p:spPr/>
        <p:txBody>
          <a:bodyPr/>
          <a:lstStyle/>
          <a:p>
            <a:fld id="{AE774CD6-A300-4CC2-9FF8-A7176F8A2616}" type="datetime1">
              <a:rPr lang="en-US" smtClean="0"/>
              <a:t>8/20/2023</a:t>
            </a:fld>
            <a:endParaRPr lang="en-US"/>
          </a:p>
        </p:txBody>
      </p:sp>
    </p:spTree>
    <p:extLst>
      <p:ext uri="{BB962C8B-B14F-4D97-AF65-F5344CB8AC3E}">
        <p14:creationId xmlns:p14="http://schemas.microsoft.com/office/powerpoint/2010/main" val="5949032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B0F0"/>
                </a:solidFill>
              </a:rPr>
              <a:t>استفاده غیر معقول از </a:t>
            </a:r>
            <a:r>
              <a:rPr lang="fa-IR" b="1" dirty="0" smtClean="0">
                <a:solidFill>
                  <a:srgbClr val="00B0F0"/>
                </a:solidFill>
              </a:rPr>
              <a:t>ادویه انلجزیک نارکوتیک </a:t>
            </a:r>
            <a:endParaRPr lang="en-US" dirty="0">
              <a:solidFill>
                <a:srgbClr val="00B0F0"/>
              </a:solidFill>
            </a:endParaRPr>
          </a:p>
        </p:txBody>
      </p:sp>
      <p:sp>
        <p:nvSpPr>
          <p:cNvPr id="3" name="Content Placeholder 2"/>
          <p:cNvSpPr>
            <a:spLocks noGrp="1"/>
          </p:cNvSpPr>
          <p:nvPr>
            <p:ph idx="1"/>
          </p:nvPr>
        </p:nvSpPr>
        <p:spPr/>
        <p:txBody>
          <a:bodyPr>
            <a:normAutofit/>
          </a:bodyPr>
          <a:lstStyle/>
          <a:p>
            <a:pPr algn="r" rtl="1">
              <a:lnSpc>
                <a:spcPct val="150000"/>
              </a:lnSpc>
            </a:pPr>
            <a:r>
              <a:rPr lang="fa-IR" dirty="0" smtClean="0"/>
              <a:t>استفاده بدون ضرورت کلینیکی</a:t>
            </a:r>
          </a:p>
          <a:p>
            <a:pPr algn="r" rtl="1">
              <a:lnSpc>
                <a:spcPct val="150000"/>
              </a:lnSpc>
            </a:pPr>
            <a:r>
              <a:rPr lang="fa-IR" dirty="0" smtClean="0"/>
              <a:t> عدم مراعات </a:t>
            </a:r>
            <a:r>
              <a:rPr lang="en-US" dirty="0" smtClean="0"/>
              <a:t>Individualization </a:t>
            </a:r>
            <a:r>
              <a:rPr lang="en-US" dirty="0"/>
              <a:t>of Treatment</a:t>
            </a:r>
            <a:endParaRPr lang="fa-IR" dirty="0" smtClean="0"/>
          </a:p>
          <a:p>
            <a:pPr algn="r" rtl="1">
              <a:lnSpc>
                <a:spcPct val="150000"/>
              </a:lnSpc>
            </a:pPr>
            <a:r>
              <a:rPr lang="fa-IR" dirty="0" smtClean="0"/>
              <a:t>استفاده دوامدار از ادویه نارکوتیک ها </a:t>
            </a:r>
            <a:endParaRPr lang="en-US" dirty="0" smtClean="0"/>
          </a:p>
          <a:p>
            <a:pPr algn="r" rtl="1">
              <a:lnSpc>
                <a:spcPct val="150000"/>
              </a:lnSpc>
            </a:pPr>
            <a:r>
              <a:rPr lang="fa-IR" dirty="0" smtClean="0"/>
              <a:t>سؤ استفاده از ادویه نارکوتیک</a:t>
            </a:r>
          </a:p>
          <a:p>
            <a:pPr algn="r" rtl="1">
              <a:lnSpc>
                <a:spcPct val="150000"/>
              </a:lnSpc>
            </a:pPr>
            <a:r>
              <a:rPr lang="fa-IR" dirty="0"/>
              <a:t>عدم نظارت از تداوی </a:t>
            </a:r>
            <a:r>
              <a:rPr lang="fa-IR" dirty="0" smtClean="0"/>
              <a:t>مریض و معلومات ندادن به مریض</a:t>
            </a:r>
          </a:p>
          <a:p>
            <a:pPr marL="0" indent="0" algn="r" rtl="1">
              <a:buNone/>
            </a:pPr>
            <a:endParaRPr lang="fa-IR" dirty="0"/>
          </a:p>
          <a:p>
            <a:pPr algn="r" rtl="1"/>
            <a:endParaRPr lang="fa-IR" dirty="0" smtClean="0"/>
          </a:p>
          <a:p>
            <a:pPr algn="r" rtl="1"/>
            <a:endParaRPr lang="fa-IR" dirty="0"/>
          </a:p>
          <a:p>
            <a:pPr algn="r" rtl="1"/>
            <a:endParaRPr lang="fa-IR" dirty="0" smtClean="0"/>
          </a:p>
        </p:txBody>
      </p:sp>
      <p:sp>
        <p:nvSpPr>
          <p:cNvPr id="4" name="Date Placeholder 3"/>
          <p:cNvSpPr>
            <a:spLocks noGrp="1"/>
          </p:cNvSpPr>
          <p:nvPr>
            <p:ph type="dt" sz="half" idx="10"/>
          </p:nvPr>
        </p:nvSpPr>
        <p:spPr/>
        <p:txBody>
          <a:bodyPr/>
          <a:lstStyle/>
          <a:p>
            <a:fld id="{9637BC17-56F4-46B7-90B6-E65837E785C6}" type="datetime1">
              <a:rPr lang="en-US" smtClean="0"/>
              <a:t>8/20/2023</a:t>
            </a:fld>
            <a:endParaRPr lang="en-US"/>
          </a:p>
        </p:txBody>
      </p:sp>
    </p:spTree>
    <p:extLst>
      <p:ext uri="{BB962C8B-B14F-4D97-AF65-F5344CB8AC3E}">
        <p14:creationId xmlns:p14="http://schemas.microsoft.com/office/powerpoint/2010/main" val="3815937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rgbClr val="00B0F0"/>
                </a:solidFill>
              </a:rPr>
              <a:t>استفاده غیر معقول از </a:t>
            </a:r>
            <a:r>
              <a:rPr lang="fa-IR" b="1" dirty="0">
                <a:solidFill>
                  <a:srgbClr val="00B0F0"/>
                </a:solidFill>
              </a:rPr>
              <a:t>ادویه انلجزیک نارکوتیک </a:t>
            </a:r>
            <a:endParaRPr lang="en-US" dirty="0"/>
          </a:p>
        </p:txBody>
      </p:sp>
      <p:sp>
        <p:nvSpPr>
          <p:cNvPr id="3" name="Content Placeholder 2"/>
          <p:cNvSpPr>
            <a:spLocks noGrp="1"/>
          </p:cNvSpPr>
          <p:nvPr>
            <p:ph idx="1"/>
          </p:nvPr>
        </p:nvSpPr>
        <p:spPr/>
        <p:txBody>
          <a:bodyPr/>
          <a:lstStyle/>
          <a:p>
            <a:pPr algn="r" rtl="1">
              <a:lnSpc>
                <a:spcPct val="150000"/>
              </a:lnSpc>
            </a:pPr>
            <a:r>
              <a:rPr lang="fa-IR" dirty="0"/>
              <a:t>عدم مراعات </a:t>
            </a:r>
            <a:r>
              <a:rPr lang="en-US" dirty="0"/>
              <a:t>Prescribing Principles</a:t>
            </a:r>
            <a:endParaRPr lang="fa-IR" dirty="0"/>
          </a:p>
          <a:p>
            <a:pPr algn="r" rtl="1">
              <a:lnSpc>
                <a:spcPct val="150000"/>
              </a:lnSpc>
            </a:pPr>
            <a:r>
              <a:rPr lang="fa-IR" dirty="0"/>
              <a:t>عدم ترکیب نمودن ادویه </a:t>
            </a:r>
          </a:p>
          <a:p>
            <a:pPr algn="r" rtl="1">
              <a:lnSpc>
                <a:spcPct val="150000"/>
              </a:lnSpc>
            </a:pPr>
            <a:r>
              <a:rPr lang="fa-IR" dirty="0"/>
              <a:t>سبب وابستگی دوایی</a:t>
            </a:r>
          </a:p>
          <a:p>
            <a:pPr algn="r" rtl="1">
              <a:lnSpc>
                <a:spcPct val="150000"/>
              </a:lnSpc>
            </a:pPr>
            <a:r>
              <a:rPr lang="fa-IR" dirty="0"/>
              <a:t>عدم ترکیب نمودن ادویه </a:t>
            </a:r>
          </a:p>
        </p:txBody>
      </p:sp>
      <p:sp>
        <p:nvSpPr>
          <p:cNvPr id="4" name="Date Placeholder 3"/>
          <p:cNvSpPr>
            <a:spLocks noGrp="1"/>
          </p:cNvSpPr>
          <p:nvPr>
            <p:ph type="dt" sz="half" idx="10"/>
          </p:nvPr>
        </p:nvSpPr>
        <p:spPr/>
        <p:txBody>
          <a:bodyPr/>
          <a:lstStyle/>
          <a:p>
            <a:fld id="{AE774CD6-A300-4CC2-9FF8-A7176F8A2616}" type="datetime1">
              <a:rPr lang="en-US" smtClean="0"/>
              <a:t>8/20/2023</a:t>
            </a:fld>
            <a:endParaRPr lang="en-US"/>
          </a:p>
        </p:txBody>
      </p:sp>
    </p:spTree>
    <p:extLst>
      <p:ext uri="{BB962C8B-B14F-4D97-AF65-F5344CB8AC3E}">
        <p14:creationId xmlns:p14="http://schemas.microsoft.com/office/powerpoint/2010/main" val="3114720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B0F0"/>
                </a:solidFill>
              </a:rPr>
              <a:t>استفاده غیر معقول از </a:t>
            </a:r>
            <a:r>
              <a:rPr lang="fa-IR" b="1" dirty="0" smtClean="0">
                <a:solidFill>
                  <a:srgbClr val="00B0F0"/>
                </a:solidFill>
              </a:rPr>
              <a:t>ستیرویید ها </a:t>
            </a:r>
            <a:endParaRPr lang="en-US" dirty="0">
              <a:solidFill>
                <a:srgbClr val="00B0F0"/>
              </a:solidFill>
            </a:endParaRPr>
          </a:p>
        </p:txBody>
      </p:sp>
      <p:sp>
        <p:nvSpPr>
          <p:cNvPr id="3" name="Content Placeholder 2"/>
          <p:cNvSpPr>
            <a:spLocks noGrp="1"/>
          </p:cNvSpPr>
          <p:nvPr>
            <p:ph idx="1"/>
          </p:nvPr>
        </p:nvSpPr>
        <p:spPr/>
        <p:txBody>
          <a:bodyPr>
            <a:normAutofit/>
          </a:bodyPr>
          <a:lstStyle/>
          <a:p>
            <a:pPr algn="r" rtl="1"/>
            <a:r>
              <a:rPr lang="fa-IR" dirty="0" smtClean="0"/>
              <a:t>استفاده بدون ضرورت کلینیکی</a:t>
            </a:r>
            <a:endParaRPr lang="en-US" dirty="0" smtClean="0"/>
          </a:p>
          <a:p>
            <a:pPr algn="r" rtl="1"/>
            <a:r>
              <a:rPr lang="fa-IR" dirty="0" smtClean="0"/>
              <a:t>دوزاژ نادرست</a:t>
            </a:r>
          </a:p>
          <a:p>
            <a:pPr algn="r" rtl="1"/>
            <a:r>
              <a:rPr lang="fa-IR" dirty="0" smtClean="0"/>
              <a:t>قطع آنی تداوی</a:t>
            </a:r>
          </a:p>
          <a:p>
            <a:pPr algn="r" rtl="1"/>
            <a:r>
              <a:rPr lang="fa-IR" dirty="0" smtClean="0"/>
              <a:t>استفاده خودسرانه مریض</a:t>
            </a:r>
          </a:p>
          <a:p>
            <a:pPr marL="0" indent="0" algn="r" rtl="1">
              <a:buNone/>
            </a:pPr>
            <a:endParaRPr lang="fa-IR" dirty="0" smtClean="0"/>
          </a:p>
        </p:txBody>
      </p:sp>
      <p:sp>
        <p:nvSpPr>
          <p:cNvPr id="4" name="Date Placeholder 3"/>
          <p:cNvSpPr>
            <a:spLocks noGrp="1"/>
          </p:cNvSpPr>
          <p:nvPr>
            <p:ph type="dt" sz="half" idx="10"/>
          </p:nvPr>
        </p:nvSpPr>
        <p:spPr/>
        <p:txBody>
          <a:bodyPr/>
          <a:lstStyle/>
          <a:p>
            <a:fld id="{72BA10EA-4553-492E-9E1A-10F3A260BBED}" type="datetime1">
              <a:rPr lang="en-US" smtClean="0"/>
              <a:t>8/20/2023</a:t>
            </a:fld>
            <a:endParaRPr lang="en-US"/>
          </a:p>
        </p:txBody>
      </p:sp>
    </p:spTree>
    <p:extLst>
      <p:ext uri="{BB962C8B-B14F-4D97-AF65-F5344CB8AC3E}">
        <p14:creationId xmlns:p14="http://schemas.microsoft.com/office/powerpoint/2010/main" val="26623471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rgbClr val="00B0F0"/>
                </a:solidFill>
              </a:rPr>
              <a:t>استفاده غیر معقول از </a:t>
            </a:r>
            <a:r>
              <a:rPr lang="fa-IR" b="1" dirty="0">
                <a:solidFill>
                  <a:srgbClr val="00B0F0"/>
                </a:solidFill>
              </a:rPr>
              <a:t>ستیرویید ها </a:t>
            </a:r>
            <a:endParaRPr lang="en-US" dirty="0"/>
          </a:p>
        </p:txBody>
      </p:sp>
      <p:sp>
        <p:nvSpPr>
          <p:cNvPr id="3" name="Content Placeholder 2"/>
          <p:cNvSpPr>
            <a:spLocks noGrp="1"/>
          </p:cNvSpPr>
          <p:nvPr>
            <p:ph idx="1"/>
          </p:nvPr>
        </p:nvSpPr>
        <p:spPr/>
        <p:txBody>
          <a:bodyPr/>
          <a:lstStyle/>
          <a:p>
            <a:pPr algn="r" rtl="1">
              <a:lnSpc>
                <a:spcPct val="150000"/>
              </a:lnSpc>
            </a:pPr>
            <a:r>
              <a:rPr lang="fa-IR" dirty="0"/>
              <a:t>تحت تداوی دوامدار ستیرویید ها</a:t>
            </a:r>
          </a:p>
          <a:p>
            <a:pPr algn="r" rtl="1">
              <a:lnSpc>
                <a:spcPct val="150000"/>
              </a:lnSpc>
            </a:pPr>
            <a:r>
              <a:rPr lang="fa-IR" dirty="0"/>
              <a:t>عدم در نظر داشت مضاد استطباب و احتیاط ها و انترکشن ها</a:t>
            </a:r>
          </a:p>
          <a:p>
            <a:pPr algn="r" rtl="1">
              <a:lnSpc>
                <a:spcPct val="150000"/>
              </a:lnSpc>
            </a:pPr>
            <a:r>
              <a:rPr lang="fa-IR" dirty="0"/>
              <a:t>عدم نظارت از تداوی مریض</a:t>
            </a:r>
          </a:p>
          <a:p>
            <a:pPr algn="r" rtl="1">
              <a:lnSpc>
                <a:spcPct val="150000"/>
              </a:lnSpc>
            </a:pPr>
            <a:r>
              <a:rPr lang="fa-IR" dirty="0"/>
              <a:t>ندادن معلومات به مریض</a:t>
            </a:r>
          </a:p>
        </p:txBody>
      </p:sp>
      <p:sp>
        <p:nvSpPr>
          <p:cNvPr id="4" name="Date Placeholder 3"/>
          <p:cNvSpPr>
            <a:spLocks noGrp="1"/>
          </p:cNvSpPr>
          <p:nvPr>
            <p:ph type="dt" sz="half" idx="10"/>
          </p:nvPr>
        </p:nvSpPr>
        <p:spPr/>
        <p:txBody>
          <a:bodyPr/>
          <a:lstStyle/>
          <a:p>
            <a:fld id="{AE774CD6-A300-4CC2-9FF8-A7176F8A2616}" type="datetime1">
              <a:rPr lang="en-US" smtClean="0"/>
              <a:t>8/20/2023</a:t>
            </a:fld>
            <a:endParaRPr lang="en-US"/>
          </a:p>
        </p:txBody>
      </p:sp>
    </p:spTree>
    <p:extLst>
      <p:ext uri="{BB962C8B-B14F-4D97-AF65-F5344CB8AC3E}">
        <p14:creationId xmlns:p14="http://schemas.microsoft.com/office/powerpoint/2010/main" val="2320413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00B0F0"/>
                </a:solidFill>
              </a:rPr>
              <a:t>محتویات </a:t>
            </a:r>
            <a:endParaRPr lang="en-US" dirty="0">
              <a:solidFill>
                <a:srgbClr val="00B0F0"/>
              </a:solidFill>
            </a:endParaRPr>
          </a:p>
        </p:txBody>
      </p:sp>
      <p:sp>
        <p:nvSpPr>
          <p:cNvPr id="3" name="Content Placeholder 2"/>
          <p:cNvSpPr>
            <a:spLocks noGrp="1"/>
          </p:cNvSpPr>
          <p:nvPr>
            <p:ph idx="1"/>
          </p:nvPr>
        </p:nvSpPr>
        <p:spPr/>
        <p:txBody>
          <a:bodyPr>
            <a:normAutofit fontScale="85000" lnSpcReduction="20000"/>
          </a:bodyPr>
          <a:lstStyle/>
          <a:p>
            <a:pPr algn="r" rtl="1">
              <a:lnSpc>
                <a:spcPct val="150000"/>
              </a:lnSpc>
            </a:pPr>
            <a:r>
              <a:rPr lang="fa-IR" dirty="0" smtClean="0"/>
              <a:t>تعریفات</a:t>
            </a:r>
            <a:endParaRPr lang="en-US" dirty="0" smtClean="0"/>
          </a:p>
          <a:p>
            <a:pPr algn="r" rtl="1">
              <a:lnSpc>
                <a:spcPct val="150000"/>
              </a:lnSpc>
            </a:pPr>
            <a:r>
              <a:rPr lang="fa-IR" dirty="0" smtClean="0"/>
              <a:t>استفاده غیر معقول از </a:t>
            </a:r>
            <a:r>
              <a:rPr lang="fa-IR" b="1" dirty="0" smtClean="0"/>
              <a:t>انتی بیوتیک ها</a:t>
            </a:r>
          </a:p>
          <a:p>
            <a:pPr algn="r" rtl="1">
              <a:lnSpc>
                <a:spcPct val="150000"/>
              </a:lnSpc>
            </a:pPr>
            <a:r>
              <a:rPr lang="fa-IR" dirty="0" smtClean="0"/>
              <a:t>استفاده غیر معقول از </a:t>
            </a:r>
            <a:r>
              <a:rPr lang="fa-IR" b="1" dirty="0" smtClean="0"/>
              <a:t>زرقیات</a:t>
            </a:r>
          </a:p>
          <a:p>
            <a:pPr algn="r" rtl="1">
              <a:lnSpc>
                <a:spcPct val="150000"/>
              </a:lnSpc>
            </a:pPr>
            <a:r>
              <a:rPr lang="fa-IR" dirty="0" smtClean="0"/>
              <a:t>استفاده غیر معقول از </a:t>
            </a:r>
            <a:r>
              <a:rPr lang="fa-IR" b="1" dirty="0" smtClean="0"/>
              <a:t>مولتی ویتامین ها</a:t>
            </a:r>
          </a:p>
          <a:p>
            <a:pPr algn="r" rtl="1">
              <a:lnSpc>
                <a:spcPct val="150000"/>
              </a:lnSpc>
            </a:pPr>
            <a:r>
              <a:rPr lang="fa-IR" dirty="0" smtClean="0"/>
              <a:t>استفاده غیر معقول از </a:t>
            </a:r>
            <a:r>
              <a:rPr lang="fa-IR" b="1" dirty="0" smtClean="0"/>
              <a:t>ادویه خواب آور </a:t>
            </a:r>
          </a:p>
          <a:p>
            <a:pPr algn="r" rtl="1">
              <a:lnSpc>
                <a:spcPct val="150000"/>
              </a:lnSpc>
            </a:pPr>
            <a:r>
              <a:rPr lang="fa-IR" dirty="0" smtClean="0"/>
              <a:t>استفاده غیر معقول از </a:t>
            </a:r>
            <a:r>
              <a:rPr lang="fa-IR" b="1" dirty="0" smtClean="0"/>
              <a:t>انلجزیک های نارکوتیک</a:t>
            </a:r>
          </a:p>
          <a:p>
            <a:pPr algn="r" rtl="1">
              <a:lnSpc>
                <a:spcPct val="150000"/>
              </a:lnSpc>
            </a:pPr>
            <a:r>
              <a:rPr lang="fa-IR" dirty="0" smtClean="0"/>
              <a:t>استفاده غیر معقول از </a:t>
            </a:r>
            <a:r>
              <a:rPr lang="fa-IR" b="1" dirty="0" smtClean="0"/>
              <a:t>ستیرویید ها </a:t>
            </a:r>
            <a:endParaRPr lang="en-US" b="1" dirty="0" smtClean="0"/>
          </a:p>
          <a:p>
            <a:pPr algn="r" rtl="1"/>
            <a:endParaRPr lang="en-US" dirty="0" smtClean="0"/>
          </a:p>
          <a:p>
            <a:pPr algn="r" rtl="1"/>
            <a:endParaRPr lang="en-US" dirty="0" smtClean="0"/>
          </a:p>
          <a:p>
            <a:pPr algn="r" rtl="1"/>
            <a:endParaRPr lang="en-US" dirty="0" smtClean="0"/>
          </a:p>
          <a:p>
            <a:pPr algn="r" rtl="1"/>
            <a:endParaRPr lang="en-US" dirty="0" smtClean="0"/>
          </a:p>
          <a:p>
            <a:pPr algn="r" rtl="1"/>
            <a:endParaRPr lang="en-US" dirty="0"/>
          </a:p>
        </p:txBody>
      </p:sp>
      <p:sp>
        <p:nvSpPr>
          <p:cNvPr id="4" name="Date Placeholder 3"/>
          <p:cNvSpPr>
            <a:spLocks noGrp="1"/>
          </p:cNvSpPr>
          <p:nvPr>
            <p:ph type="dt" sz="half" idx="10"/>
          </p:nvPr>
        </p:nvSpPr>
        <p:spPr/>
        <p:txBody>
          <a:bodyPr/>
          <a:lstStyle/>
          <a:p>
            <a:fld id="{000A6EBE-C3A7-4112-8138-CE8487450122}" type="datetime1">
              <a:rPr lang="en-US" smtClean="0"/>
              <a:t>8/20/2023</a:t>
            </a:fld>
            <a:endParaRPr lang="en-US"/>
          </a:p>
        </p:txBody>
      </p:sp>
    </p:spTree>
    <p:extLst>
      <p:ext uri="{BB962C8B-B14F-4D97-AF65-F5344CB8AC3E}">
        <p14:creationId xmlns:p14="http://schemas.microsoft.com/office/powerpoint/2010/main" val="263396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solidFill>
                <a:srgbClr val="FF0000"/>
              </a:solidFill>
            </a:endParaRPr>
          </a:p>
        </p:txBody>
      </p:sp>
      <p:sp>
        <p:nvSpPr>
          <p:cNvPr id="3" name="Content Placeholder 2"/>
          <p:cNvSpPr>
            <a:spLocks noGrp="1"/>
          </p:cNvSpPr>
          <p:nvPr>
            <p:ph idx="1"/>
          </p:nvPr>
        </p:nvSpPr>
        <p:spPr/>
        <p:txBody>
          <a:bodyPr>
            <a:normAutofit/>
          </a:bodyPr>
          <a:lstStyle/>
          <a:p>
            <a:pPr algn="ctr" rtl="1"/>
            <a:r>
              <a:rPr lang="fa-IR" sz="4800" dirty="0">
                <a:solidFill>
                  <a:schemeClr val="accent6"/>
                </a:solidFill>
              </a:rPr>
              <a:t>از توجه تان تشکر </a:t>
            </a:r>
            <a:endParaRPr lang="en-US" sz="4800" dirty="0">
              <a:solidFill>
                <a:schemeClr val="accent6"/>
              </a:solidFill>
            </a:endParaRPr>
          </a:p>
        </p:txBody>
      </p:sp>
      <p:sp>
        <p:nvSpPr>
          <p:cNvPr id="4" name="Date Placeholder 3"/>
          <p:cNvSpPr>
            <a:spLocks noGrp="1"/>
          </p:cNvSpPr>
          <p:nvPr>
            <p:ph type="dt" sz="half" idx="10"/>
          </p:nvPr>
        </p:nvSpPr>
        <p:spPr/>
        <p:txBody>
          <a:bodyPr/>
          <a:lstStyle/>
          <a:p>
            <a:fld id="{7AE6ABDA-F6FA-4A29-A896-FCBD9C03D01C}" type="datetime1">
              <a:rPr lang="en-US" smtClean="0"/>
              <a:t>8/20/2023</a:t>
            </a:fld>
            <a:endParaRPr lang="en-US"/>
          </a:p>
        </p:txBody>
      </p:sp>
    </p:spTree>
    <p:extLst>
      <p:ext uri="{BB962C8B-B14F-4D97-AF65-F5344CB8AC3E}">
        <p14:creationId xmlns:p14="http://schemas.microsoft.com/office/powerpoint/2010/main" val="2313764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F62876CE-01DC-4B8D-8BB8-0B0B8CCF6124}" type="datetime1">
              <a:rPr lang="en-US" smtClean="0"/>
              <a:t>8/20/2023</a:t>
            </a:fld>
            <a:endParaRPr lang="en-US"/>
          </a:p>
        </p:txBody>
      </p:sp>
    </p:spTree>
    <p:extLst>
      <p:ext uri="{BB962C8B-B14F-4D97-AF65-F5344CB8AC3E}">
        <p14:creationId xmlns:p14="http://schemas.microsoft.com/office/powerpoint/2010/main" val="36677309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87EFFABD-5728-4D96-A432-1100723D63EA}" type="datetime1">
              <a:rPr lang="en-US" smtClean="0"/>
              <a:t>8/20/2023</a:t>
            </a:fld>
            <a:endParaRPr lang="en-US"/>
          </a:p>
        </p:txBody>
      </p:sp>
    </p:spTree>
    <p:extLst>
      <p:ext uri="{BB962C8B-B14F-4D97-AF65-F5344CB8AC3E}">
        <p14:creationId xmlns:p14="http://schemas.microsoft.com/office/powerpoint/2010/main" val="2721638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3E60DD9C-E8F2-4BAC-BB02-3CC4FF5CAFD1}" type="datetime1">
              <a:rPr lang="en-US" smtClean="0"/>
              <a:t>8/20/2023</a:t>
            </a:fld>
            <a:endParaRPr lang="en-US"/>
          </a:p>
        </p:txBody>
      </p:sp>
    </p:spTree>
    <p:extLst>
      <p:ext uri="{BB962C8B-B14F-4D97-AF65-F5344CB8AC3E}">
        <p14:creationId xmlns:p14="http://schemas.microsoft.com/office/powerpoint/2010/main" val="3178436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0BE9D861-2E53-4408-BEA6-80CA62D009EB}" type="datetime1">
              <a:rPr lang="en-US" smtClean="0"/>
              <a:t>8/20/2023</a:t>
            </a:fld>
            <a:endParaRPr lang="en-US"/>
          </a:p>
        </p:txBody>
      </p:sp>
    </p:spTree>
    <p:extLst>
      <p:ext uri="{BB962C8B-B14F-4D97-AF65-F5344CB8AC3E}">
        <p14:creationId xmlns:p14="http://schemas.microsoft.com/office/powerpoint/2010/main" val="25654913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6F633752-566D-4FBE-BB87-9EFDDA7F7D70}" type="datetime1">
              <a:rPr lang="en-US" smtClean="0"/>
              <a:t>8/20/2023</a:t>
            </a:fld>
            <a:endParaRPr lang="en-US"/>
          </a:p>
        </p:txBody>
      </p:sp>
    </p:spTree>
    <p:extLst>
      <p:ext uri="{BB962C8B-B14F-4D97-AF65-F5344CB8AC3E}">
        <p14:creationId xmlns:p14="http://schemas.microsoft.com/office/powerpoint/2010/main" val="36613968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330853F8-54CE-466C-9CEC-91A73F0932F5}" type="datetime1">
              <a:rPr lang="en-US" smtClean="0"/>
              <a:t>8/20/2023</a:t>
            </a:fld>
            <a:endParaRPr lang="en-US"/>
          </a:p>
        </p:txBody>
      </p:sp>
    </p:spTree>
    <p:extLst>
      <p:ext uri="{BB962C8B-B14F-4D97-AF65-F5344CB8AC3E}">
        <p14:creationId xmlns:p14="http://schemas.microsoft.com/office/powerpoint/2010/main" val="1777063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58A42174-B3A6-4615-AFA4-73D468C82355}" type="datetime1">
              <a:rPr lang="en-US" smtClean="0"/>
              <a:t>8/20/2023</a:t>
            </a:fld>
            <a:endParaRPr lang="en-US"/>
          </a:p>
        </p:txBody>
      </p:sp>
    </p:spTree>
    <p:extLst>
      <p:ext uri="{BB962C8B-B14F-4D97-AF65-F5344CB8AC3E}">
        <p14:creationId xmlns:p14="http://schemas.microsoft.com/office/powerpoint/2010/main" val="5778651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5682F19D-2E16-4FC9-85F5-47C18EA94D40}" type="datetime1">
              <a:rPr lang="en-US" smtClean="0"/>
              <a:t>8/20/2023</a:t>
            </a:fld>
            <a:endParaRPr lang="en-US"/>
          </a:p>
        </p:txBody>
      </p:sp>
    </p:spTree>
    <p:extLst>
      <p:ext uri="{BB962C8B-B14F-4D97-AF65-F5344CB8AC3E}">
        <p14:creationId xmlns:p14="http://schemas.microsoft.com/office/powerpoint/2010/main" val="17126397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2A14A238-5CCD-453F-B579-82A5372382A9}" type="datetime1">
              <a:rPr lang="en-US" smtClean="0"/>
              <a:t>8/20/2023</a:t>
            </a:fld>
            <a:endParaRPr lang="en-US"/>
          </a:p>
        </p:txBody>
      </p:sp>
    </p:spTree>
    <p:extLst>
      <p:ext uri="{BB962C8B-B14F-4D97-AF65-F5344CB8AC3E}">
        <p14:creationId xmlns:p14="http://schemas.microsoft.com/office/powerpoint/2010/main" val="2196744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B0F0"/>
                </a:solidFill>
              </a:rPr>
              <a:t>استفاده معقول دوا </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WHO</a:t>
            </a:r>
          </a:p>
          <a:p>
            <a:pPr lvl="1"/>
            <a:r>
              <a:rPr lang="en-US" dirty="0"/>
              <a:t>patients receive medications appropriate to their clinical needs, in doses that meet their own individual requirements, for an adequate period of time, and at the lowest cost to them and their community</a:t>
            </a:r>
            <a:r>
              <a:rPr lang="en-US" dirty="0" smtClean="0"/>
              <a:t>.</a:t>
            </a:r>
          </a:p>
          <a:p>
            <a:pPr lvl="1"/>
            <a:endParaRPr lang="en-US" dirty="0" smtClean="0"/>
          </a:p>
          <a:p>
            <a:r>
              <a:rPr lang="en-US" dirty="0" smtClean="0"/>
              <a:t>World Bank</a:t>
            </a:r>
          </a:p>
          <a:p>
            <a:pPr lvl="1"/>
            <a:r>
              <a:rPr lang="en-US" dirty="0"/>
              <a:t> the use of drugs according to scientific data on efficacy, safety, and compliance; and (2) the cost-effective use of drugs within the constraints of a given health system</a:t>
            </a:r>
          </a:p>
        </p:txBody>
      </p:sp>
      <p:sp>
        <p:nvSpPr>
          <p:cNvPr id="4" name="Date Placeholder 3"/>
          <p:cNvSpPr>
            <a:spLocks noGrp="1"/>
          </p:cNvSpPr>
          <p:nvPr>
            <p:ph type="dt" sz="half" idx="10"/>
          </p:nvPr>
        </p:nvSpPr>
        <p:spPr/>
        <p:txBody>
          <a:bodyPr/>
          <a:lstStyle/>
          <a:p>
            <a:fld id="{AE774CD6-A300-4CC2-9FF8-A7176F8A2616}" type="datetime1">
              <a:rPr lang="en-US" smtClean="0"/>
              <a:t>8/20/2023</a:t>
            </a:fld>
            <a:endParaRPr lang="en-US"/>
          </a:p>
        </p:txBody>
      </p:sp>
    </p:spTree>
    <p:extLst>
      <p:ext uri="{BB962C8B-B14F-4D97-AF65-F5344CB8AC3E}">
        <p14:creationId xmlns:p14="http://schemas.microsoft.com/office/powerpoint/2010/main" val="13775265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fld id="{7541B76A-5D6F-4572-A06D-0A5F09CB00CD}" type="datetime1">
              <a:rPr lang="en-US" smtClean="0"/>
              <a:t>8/20/2023</a:t>
            </a:fld>
            <a:endParaRPr lang="en-US"/>
          </a:p>
        </p:txBody>
      </p:sp>
    </p:spTree>
    <p:extLst>
      <p:ext uri="{BB962C8B-B14F-4D97-AF65-F5344CB8AC3E}">
        <p14:creationId xmlns:p14="http://schemas.microsoft.com/office/powerpoint/2010/main" val="3007548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00B0F0"/>
                </a:solidFill>
              </a:rPr>
              <a:t>انواع استفاده غیر معقول دوا </a:t>
            </a:r>
            <a:endParaRPr lang="en-US" dirty="0">
              <a:solidFill>
                <a:srgbClr val="00B0F0"/>
              </a:solidFill>
            </a:endParaRPr>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fld id="{AE774CD6-A300-4CC2-9FF8-A7176F8A2616}" type="datetime1">
              <a:rPr lang="en-US" smtClean="0"/>
              <a:t>8/20/2023</a:t>
            </a:fld>
            <a:endParaRPr lang="en-US"/>
          </a:p>
        </p:txBody>
      </p:sp>
    </p:spTree>
    <p:extLst>
      <p:ext uri="{BB962C8B-B14F-4D97-AF65-F5344CB8AC3E}">
        <p14:creationId xmlns:p14="http://schemas.microsoft.com/office/powerpoint/2010/main" val="3169402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pPr>
            <a:r>
              <a:rPr lang="fa-IR" dirty="0" smtClean="0">
                <a:solidFill>
                  <a:srgbClr val="00B0F0"/>
                </a:solidFill>
              </a:rPr>
              <a:t>استفاده غیر معقول از </a:t>
            </a:r>
            <a:r>
              <a:rPr lang="fa-IR" b="1" dirty="0" smtClean="0">
                <a:solidFill>
                  <a:srgbClr val="00B0F0"/>
                </a:solidFill>
              </a:rPr>
              <a:t>انتی بیوتیک ها</a:t>
            </a:r>
          </a:p>
        </p:txBody>
      </p:sp>
      <p:sp>
        <p:nvSpPr>
          <p:cNvPr id="3" name="Content Placeholder 2"/>
          <p:cNvSpPr>
            <a:spLocks noGrp="1"/>
          </p:cNvSpPr>
          <p:nvPr>
            <p:ph idx="1"/>
          </p:nvPr>
        </p:nvSpPr>
        <p:spPr/>
        <p:txBody>
          <a:bodyPr>
            <a:normAutofit lnSpcReduction="10000"/>
          </a:bodyPr>
          <a:lstStyle/>
          <a:p>
            <a:pPr algn="r" rtl="1">
              <a:lnSpc>
                <a:spcPct val="150000"/>
              </a:lnSpc>
            </a:pPr>
            <a:r>
              <a:rPr lang="fa-IR" dirty="0" smtClean="0"/>
              <a:t>مشکل بزرگ جهانی </a:t>
            </a:r>
            <a:endParaRPr lang="en-US" dirty="0" smtClean="0"/>
          </a:p>
          <a:p>
            <a:pPr algn="r" rtl="1">
              <a:lnSpc>
                <a:spcPct val="150000"/>
              </a:lnSpc>
            </a:pPr>
            <a:r>
              <a:rPr lang="en-US" dirty="0" smtClean="0"/>
              <a:t>Under use </a:t>
            </a:r>
          </a:p>
          <a:p>
            <a:pPr algn="r" rtl="1">
              <a:lnSpc>
                <a:spcPct val="150000"/>
              </a:lnSpc>
            </a:pPr>
            <a:r>
              <a:rPr lang="en-US" dirty="0" smtClean="0"/>
              <a:t>Misuse</a:t>
            </a:r>
          </a:p>
          <a:p>
            <a:pPr algn="r" rtl="1">
              <a:lnSpc>
                <a:spcPct val="150000"/>
              </a:lnSpc>
            </a:pPr>
            <a:r>
              <a:rPr lang="en-US" dirty="0" smtClean="0"/>
              <a:t>Overuse</a:t>
            </a:r>
            <a:endParaRPr lang="fa-IR" dirty="0" smtClean="0"/>
          </a:p>
          <a:p>
            <a:pPr algn="r" rtl="1">
              <a:lnSpc>
                <a:spcPct val="150000"/>
              </a:lnSpc>
            </a:pPr>
            <a:r>
              <a:rPr lang="fa-IR" dirty="0" smtClean="0"/>
              <a:t>تحقیق </a:t>
            </a:r>
            <a:r>
              <a:rPr lang="en-US" dirty="0" smtClean="0"/>
              <a:t> </a:t>
            </a:r>
            <a:r>
              <a:rPr lang="fa-IR" dirty="0" smtClean="0"/>
              <a:t>در کابل نشان داده که 54.8% نسخه ها حاوی انتی بیوتیک بودند</a:t>
            </a:r>
            <a:endParaRPr lang="en-US" dirty="0" smtClean="0"/>
          </a:p>
          <a:p>
            <a:pPr lvl="1" algn="r" rtl="1">
              <a:lnSpc>
                <a:spcPct val="150000"/>
              </a:lnSpc>
            </a:pPr>
            <a:r>
              <a:rPr lang="en-US" dirty="0" smtClean="0"/>
              <a:t>20-26%</a:t>
            </a:r>
            <a:r>
              <a:rPr lang="fa-IR" dirty="0" smtClean="0"/>
              <a:t>معیار </a:t>
            </a:r>
            <a:r>
              <a:rPr lang="en-US" dirty="0" smtClean="0"/>
              <a:t> WHO </a:t>
            </a:r>
          </a:p>
          <a:p>
            <a:pPr marL="0" indent="0" algn="r" rtl="1">
              <a:buNone/>
            </a:pPr>
            <a:endParaRPr lang="fa-IR" dirty="0" smtClean="0"/>
          </a:p>
          <a:p>
            <a:pPr algn="r" rtl="1"/>
            <a:endParaRPr lang="en-US" dirty="0"/>
          </a:p>
        </p:txBody>
      </p:sp>
      <p:sp>
        <p:nvSpPr>
          <p:cNvPr id="4" name="Date Placeholder 3"/>
          <p:cNvSpPr>
            <a:spLocks noGrp="1"/>
          </p:cNvSpPr>
          <p:nvPr>
            <p:ph type="dt" sz="half" idx="10"/>
          </p:nvPr>
        </p:nvSpPr>
        <p:spPr/>
        <p:txBody>
          <a:bodyPr/>
          <a:lstStyle/>
          <a:p>
            <a:fld id="{5886DEAB-2ADA-47B8-99FC-560752EE297A}" type="datetime1">
              <a:rPr lang="en-US" smtClean="0"/>
              <a:t>8/20/2023</a:t>
            </a:fld>
            <a:endParaRPr lang="en-US"/>
          </a:p>
        </p:txBody>
      </p:sp>
    </p:spTree>
    <p:extLst>
      <p:ext uri="{BB962C8B-B14F-4D97-AF65-F5344CB8AC3E}">
        <p14:creationId xmlns:p14="http://schemas.microsoft.com/office/powerpoint/2010/main" val="2538600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rgbClr val="00B0F0"/>
                </a:solidFill>
              </a:rPr>
              <a:t>نتایج استفاده </a:t>
            </a:r>
            <a:r>
              <a:rPr lang="fa-IR" dirty="0">
                <a:solidFill>
                  <a:srgbClr val="00B0F0"/>
                </a:solidFill>
              </a:rPr>
              <a:t>غیر معقول از </a:t>
            </a:r>
            <a:r>
              <a:rPr lang="fa-IR" b="1" dirty="0">
                <a:solidFill>
                  <a:srgbClr val="00B0F0"/>
                </a:solidFill>
              </a:rPr>
              <a:t>انتی بیوتیک ها</a:t>
            </a:r>
            <a:endParaRPr lang="en-US" dirty="0">
              <a:solidFill>
                <a:srgbClr val="00B0F0"/>
              </a:solidFill>
            </a:endParaRPr>
          </a:p>
        </p:txBody>
      </p:sp>
      <p:sp>
        <p:nvSpPr>
          <p:cNvPr id="3" name="Content Placeholder 2"/>
          <p:cNvSpPr>
            <a:spLocks noGrp="1"/>
          </p:cNvSpPr>
          <p:nvPr>
            <p:ph idx="1"/>
          </p:nvPr>
        </p:nvSpPr>
        <p:spPr/>
        <p:txBody>
          <a:bodyPr/>
          <a:lstStyle/>
          <a:p>
            <a:pPr algn="r" rtl="1"/>
            <a:r>
              <a:rPr lang="fa-IR" dirty="0">
                <a:solidFill>
                  <a:srgbClr val="FF0000"/>
                </a:solidFill>
              </a:rPr>
              <a:t>مقاومت</a:t>
            </a:r>
            <a:r>
              <a:rPr lang="fa-IR" dirty="0"/>
              <a:t> در مقابل انتی بیوتیک </a:t>
            </a:r>
            <a:r>
              <a:rPr lang="fa-IR" dirty="0" smtClean="0"/>
              <a:t>ها</a:t>
            </a:r>
          </a:p>
          <a:p>
            <a:pPr lvl="1" algn="r" rtl="1"/>
            <a:r>
              <a:rPr lang="fa-IR" dirty="0" smtClean="0"/>
              <a:t>سالانه 700000</a:t>
            </a:r>
            <a:r>
              <a:rPr lang="en-US" dirty="0" smtClean="0"/>
              <a:t> </a:t>
            </a:r>
            <a:r>
              <a:rPr lang="fa-IR" dirty="0" smtClean="0"/>
              <a:t> وفیات</a:t>
            </a:r>
            <a:endParaRPr lang="fa-IR" dirty="0"/>
          </a:p>
          <a:p>
            <a:pPr algn="r" rtl="1"/>
            <a:r>
              <a:rPr lang="fa-IR" dirty="0" smtClean="0"/>
              <a:t>تداوی ناموفق</a:t>
            </a:r>
          </a:p>
          <a:p>
            <a:pPr algn="r" rtl="1"/>
            <a:r>
              <a:rPr lang="fa-IR" dirty="0" smtClean="0"/>
              <a:t>افزایش بستری ماندن در شفاخانه</a:t>
            </a:r>
          </a:p>
          <a:p>
            <a:pPr algn="r" rtl="1"/>
            <a:r>
              <a:rPr lang="fa-IR" dirty="0" smtClean="0"/>
              <a:t>عوارض </a:t>
            </a:r>
            <a:r>
              <a:rPr lang="fa-IR" dirty="0"/>
              <a:t>جانبی </a:t>
            </a:r>
          </a:p>
          <a:p>
            <a:pPr algn="r" rtl="1"/>
            <a:r>
              <a:rPr lang="fa-IR" dirty="0"/>
              <a:t>ضیاع منابع </a:t>
            </a:r>
            <a:r>
              <a:rPr lang="fa-IR" dirty="0" smtClean="0"/>
              <a:t>مالی</a:t>
            </a:r>
          </a:p>
          <a:p>
            <a:pPr algn="r" rtl="1"/>
            <a:r>
              <a:rPr lang="fa-IR" dirty="0" smtClean="0"/>
              <a:t>تاثیرات روانی</a:t>
            </a:r>
            <a:endParaRPr lang="fa-IR" dirty="0"/>
          </a:p>
        </p:txBody>
      </p:sp>
      <p:sp>
        <p:nvSpPr>
          <p:cNvPr id="4" name="Date Placeholder 3"/>
          <p:cNvSpPr>
            <a:spLocks noGrp="1"/>
          </p:cNvSpPr>
          <p:nvPr>
            <p:ph type="dt" sz="half" idx="10"/>
          </p:nvPr>
        </p:nvSpPr>
        <p:spPr/>
        <p:txBody>
          <a:bodyPr/>
          <a:lstStyle/>
          <a:p>
            <a:fld id="{4DD9D432-ECC7-4098-BD70-FCBFDD4ABB3C}" type="datetime1">
              <a:rPr lang="en-US" smtClean="0"/>
              <a:t>8/20/2023</a:t>
            </a:fld>
            <a:endParaRPr lang="en-US"/>
          </a:p>
        </p:txBody>
      </p:sp>
    </p:spTree>
    <p:extLst>
      <p:ext uri="{BB962C8B-B14F-4D97-AF65-F5344CB8AC3E}">
        <p14:creationId xmlns:p14="http://schemas.microsoft.com/office/powerpoint/2010/main" val="1324458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lnSpc>
                <a:spcPct val="150000"/>
              </a:lnSpc>
            </a:pPr>
            <a:r>
              <a:rPr lang="fa-IR" dirty="0" smtClean="0">
                <a:solidFill>
                  <a:srgbClr val="00B0F0"/>
                </a:solidFill>
              </a:rPr>
              <a:t>استفاده غیر معقول از </a:t>
            </a:r>
            <a:r>
              <a:rPr lang="fa-IR" b="1" dirty="0" smtClean="0">
                <a:solidFill>
                  <a:srgbClr val="00B0F0"/>
                </a:solidFill>
              </a:rPr>
              <a:t>زرقیات</a:t>
            </a:r>
          </a:p>
        </p:txBody>
      </p:sp>
      <p:sp>
        <p:nvSpPr>
          <p:cNvPr id="3" name="Content Placeholder 2"/>
          <p:cNvSpPr>
            <a:spLocks noGrp="1"/>
          </p:cNvSpPr>
          <p:nvPr>
            <p:ph idx="1"/>
          </p:nvPr>
        </p:nvSpPr>
        <p:spPr/>
        <p:txBody>
          <a:bodyPr/>
          <a:lstStyle/>
          <a:p>
            <a:pPr algn="r" rtl="1">
              <a:lnSpc>
                <a:spcPct val="150000"/>
              </a:lnSpc>
            </a:pPr>
            <a:r>
              <a:rPr lang="fa-IR" dirty="0"/>
              <a:t>درخواست توسط مریضان </a:t>
            </a:r>
          </a:p>
          <a:p>
            <a:pPr algn="r" rtl="1">
              <a:lnSpc>
                <a:spcPct val="150000"/>
              </a:lnSpc>
            </a:pPr>
            <a:r>
              <a:rPr lang="fa-IR" dirty="0"/>
              <a:t>کسب رضایت مریضان</a:t>
            </a:r>
          </a:p>
          <a:p>
            <a:pPr algn="r" rtl="1">
              <a:lnSpc>
                <a:spcPct val="150000"/>
              </a:lnSpc>
            </a:pPr>
            <a:r>
              <a:rPr lang="fa-IR" dirty="0"/>
              <a:t>بمنظور کسب منفعت مالی</a:t>
            </a:r>
          </a:p>
          <a:p>
            <a:pPr algn="r" rtl="1">
              <a:lnSpc>
                <a:spcPct val="150000"/>
              </a:lnSpc>
            </a:pPr>
            <a:r>
              <a:rPr lang="fa-IR" dirty="0"/>
              <a:t>پنداشت اینکه با تجویز زرقیات تداوی بهتر عرضه </a:t>
            </a:r>
            <a:r>
              <a:rPr lang="fa-IR" dirty="0" smtClean="0"/>
              <a:t>میشود</a:t>
            </a:r>
          </a:p>
          <a:p>
            <a:pPr algn="r" rtl="1"/>
            <a:r>
              <a:rPr lang="fa-IR" dirty="0"/>
              <a:t>تحقیق </a:t>
            </a:r>
            <a:r>
              <a:rPr lang="en-US" dirty="0"/>
              <a:t> </a:t>
            </a:r>
            <a:r>
              <a:rPr lang="fa-IR" dirty="0"/>
              <a:t>در کابل نشان داده که </a:t>
            </a:r>
            <a:r>
              <a:rPr lang="en-US" dirty="0" smtClean="0"/>
              <a:t>28.6% </a:t>
            </a:r>
            <a:r>
              <a:rPr lang="fa-IR" dirty="0" smtClean="0"/>
              <a:t> </a:t>
            </a:r>
            <a:r>
              <a:rPr lang="fa-IR" dirty="0"/>
              <a:t>نسخه ها حاوی </a:t>
            </a:r>
            <a:r>
              <a:rPr lang="fa-IR" dirty="0" smtClean="0"/>
              <a:t>زرقیات بودند</a:t>
            </a:r>
            <a:endParaRPr lang="en-US" dirty="0" smtClean="0"/>
          </a:p>
          <a:p>
            <a:pPr lvl="1" algn="r" rtl="1"/>
            <a:r>
              <a:rPr lang="en-US" dirty="0" smtClean="0"/>
              <a:t>13.4-24.1 %</a:t>
            </a:r>
            <a:r>
              <a:rPr lang="fa-IR" dirty="0" smtClean="0"/>
              <a:t> معیار </a:t>
            </a:r>
            <a:r>
              <a:rPr lang="en-US" dirty="0" smtClean="0"/>
              <a:t>WHO</a:t>
            </a:r>
            <a:endParaRPr lang="en-US" dirty="0"/>
          </a:p>
          <a:p>
            <a:pPr algn="r" rtl="1"/>
            <a:endParaRPr lang="en-US" dirty="0"/>
          </a:p>
          <a:p>
            <a:pPr algn="r" rtl="1"/>
            <a:endParaRPr lang="en-US" dirty="0"/>
          </a:p>
          <a:p>
            <a:pPr algn="r" rtl="1"/>
            <a:endParaRPr lang="en-US" dirty="0"/>
          </a:p>
        </p:txBody>
      </p:sp>
      <p:sp>
        <p:nvSpPr>
          <p:cNvPr id="4" name="Date Placeholder 3"/>
          <p:cNvSpPr>
            <a:spLocks noGrp="1"/>
          </p:cNvSpPr>
          <p:nvPr>
            <p:ph type="dt" sz="half" idx="10"/>
          </p:nvPr>
        </p:nvSpPr>
        <p:spPr/>
        <p:txBody>
          <a:bodyPr/>
          <a:lstStyle/>
          <a:p>
            <a:fld id="{4E47AE9B-71ED-4EB7-BD9A-354945F7E3F7}" type="datetime1">
              <a:rPr lang="en-US" smtClean="0"/>
              <a:t>8/20/2023</a:t>
            </a:fld>
            <a:endParaRPr lang="en-US"/>
          </a:p>
        </p:txBody>
      </p:sp>
    </p:spTree>
    <p:extLst>
      <p:ext uri="{BB962C8B-B14F-4D97-AF65-F5344CB8AC3E}">
        <p14:creationId xmlns:p14="http://schemas.microsoft.com/office/powerpoint/2010/main" val="5986030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chemeClr val="accent1"/>
                </a:solidFill>
                <a:cs typeface="+mn-cs"/>
              </a:rPr>
              <a:t>استطباب زرقیات</a:t>
            </a:r>
            <a:endParaRPr lang="en-US" dirty="0">
              <a:cs typeface="+mn-cs"/>
            </a:endParaRPr>
          </a:p>
        </p:txBody>
      </p:sp>
      <p:sp>
        <p:nvSpPr>
          <p:cNvPr id="3" name="Content Placeholder 2"/>
          <p:cNvSpPr>
            <a:spLocks noGrp="1"/>
          </p:cNvSpPr>
          <p:nvPr>
            <p:ph idx="1"/>
          </p:nvPr>
        </p:nvSpPr>
        <p:spPr/>
        <p:txBody>
          <a:bodyPr>
            <a:normAutofit lnSpcReduction="10000"/>
          </a:bodyPr>
          <a:lstStyle/>
          <a:p>
            <a:pPr lvl="0" algn="r" rtl="1">
              <a:lnSpc>
                <a:spcPct val="150000"/>
              </a:lnSpc>
            </a:pPr>
            <a:r>
              <a:rPr lang="fa-IR" dirty="0"/>
              <a:t>تداوي عاجل امراض پيشرونده و خطرناك </a:t>
            </a:r>
            <a:endParaRPr lang="en-US" dirty="0"/>
          </a:p>
          <a:p>
            <a:pPr lvl="0" algn="r" rtl="1">
              <a:lnSpc>
                <a:spcPct val="150000"/>
              </a:lnSpc>
            </a:pPr>
            <a:r>
              <a:rPr lang="fa-IR" dirty="0"/>
              <a:t>عدم تحمل طرق فمی</a:t>
            </a:r>
          </a:p>
          <a:p>
            <a:pPr lvl="0" algn="r" rtl="1">
              <a:lnSpc>
                <a:spcPct val="150000"/>
              </a:lnSpc>
            </a:pPr>
            <a:r>
              <a:rPr lang="fa-IR" dirty="0"/>
              <a:t>مشکل در جذب دوا مثلا اسهالات یا استفراغات</a:t>
            </a:r>
          </a:p>
          <a:p>
            <a:pPr lvl="0" algn="r" rtl="1">
              <a:lnSpc>
                <a:spcPct val="150000"/>
              </a:lnSpc>
            </a:pPr>
            <a:r>
              <a:rPr lang="fa-IR" dirty="0"/>
              <a:t>موجودیت مستحضر دوائی صرفا زرقی</a:t>
            </a:r>
          </a:p>
          <a:p>
            <a:pPr lvl="0" algn="r" rtl="1">
              <a:lnSpc>
                <a:spcPct val="150000"/>
              </a:lnSpc>
            </a:pPr>
            <a:r>
              <a:rPr lang="fa-IR" dirty="0"/>
              <a:t>احتمال اینکه مریض دوا را از طریق فمی اخذ ننماید</a:t>
            </a:r>
          </a:p>
          <a:p>
            <a:pPr lvl="0" algn="r" rtl="1">
              <a:lnSpc>
                <a:spcPct val="150000"/>
              </a:lnSpc>
            </a:pPr>
            <a:r>
              <a:rPr lang="fa-IR" dirty="0"/>
              <a:t>نیاز به غلظت بلند دوایی در </a:t>
            </a:r>
            <a:r>
              <a:rPr lang="fa-IR" dirty="0" smtClean="0"/>
              <a:t>انساج و مریضان کوما</a:t>
            </a:r>
            <a:endParaRPr lang="fa-IR" dirty="0"/>
          </a:p>
          <a:p>
            <a:pPr algn="r" rtl="1"/>
            <a:endParaRPr lang="en-US" dirty="0"/>
          </a:p>
        </p:txBody>
      </p:sp>
      <p:sp>
        <p:nvSpPr>
          <p:cNvPr id="4" name="Date Placeholder 3"/>
          <p:cNvSpPr>
            <a:spLocks noGrp="1"/>
          </p:cNvSpPr>
          <p:nvPr>
            <p:ph type="dt" sz="half" idx="10"/>
          </p:nvPr>
        </p:nvSpPr>
        <p:spPr/>
        <p:txBody>
          <a:bodyPr/>
          <a:lstStyle/>
          <a:p>
            <a:fld id="{DA1065FF-6A88-442E-8C5D-B3F0847CE287}" type="datetime1">
              <a:rPr lang="en-US" smtClean="0"/>
              <a:t>8/20/2023</a:t>
            </a:fld>
            <a:endParaRPr lang="en-US"/>
          </a:p>
        </p:txBody>
      </p:sp>
    </p:spTree>
    <p:extLst>
      <p:ext uri="{BB962C8B-B14F-4D97-AF65-F5344CB8AC3E}">
        <p14:creationId xmlns:p14="http://schemas.microsoft.com/office/powerpoint/2010/main" val="16719175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solidFill>
                  <a:schemeClr val="accent1"/>
                </a:solidFill>
                <a:cs typeface="+mn-cs"/>
              </a:rPr>
              <a:t>مشكلات زرق وريدی </a:t>
            </a:r>
            <a:endParaRPr lang="en-US" dirty="0">
              <a:cs typeface="+mn-cs"/>
            </a:endParaRPr>
          </a:p>
        </p:txBody>
      </p:sp>
      <p:sp>
        <p:nvSpPr>
          <p:cNvPr id="3" name="Content Placeholder 2"/>
          <p:cNvSpPr>
            <a:spLocks noGrp="1"/>
          </p:cNvSpPr>
          <p:nvPr>
            <p:ph idx="1"/>
          </p:nvPr>
        </p:nvSpPr>
        <p:spPr>
          <a:xfrm>
            <a:off x="838200" y="1825625"/>
            <a:ext cx="10227067" cy="4266950"/>
          </a:xfrm>
        </p:spPr>
        <p:txBody>
          <a:bodyPr>
            <a:normAutofit fontScale="85000" lnSpcReduction="20000"/>
          </a:bodyPr>
          <a:lstStyle/>
          <a:p>
            <a:pPr algn="just" rtl="1">
              <a:lnSpc>
                <a:spcPct val="150000"/>
              </a:lnSpc>
            </a:pPr>
            <a:r>
              <a:rPr lang="fa-IR" dirty="0"/>
              <a:t>توسط خود مريض تطبيق شده نمی تواند</a:t>
            </a:r>
            <a:endParaRPr lang="en-US" dirty="0"/>
          </a:p>
          <a:p>
            <a:pPr algn="just" rtl="1">
              <a:lnSpc>
                <a:spcPct val="150000"/>
              </a:lnSpc>
            </a:pPr>
            <a:r>
              <a:rPr lang="fa-IR" dirty="0"/>
              <a:t>احتمالات منتن شدن</a:t>
            </a:r>
            <a:endParaRPr lang="en-US" dirty="0"/>
          </a:p>
          <a:p>
            <a:pPr algn="just" rtl="1">
              <a:lnSpc>
                <a:spcPct val="150000"/>
              </a:lnSpc>
            </a:pPr>
            <a:r>
              <a:rPr lang="fa-IR" dirty="0"/>
              <a:t> ترومبوز وريدی، آمبولي</a:t>
            </a:r>
          </a:p>
          <a:p>
            <a:pPr algn="just" rtl="1">
              <a:lnSpc>
                <a:spcPct val="150000"/>
              </a:lnSpc>
            </a:pPr>
            <a:r>
              <a:rPr lang="fa-IR" dirty="0" smtClean="0"/>
              <a:t>ايجاب </a:t>
            </a:r>
            <a:r>
              <a:rPr lang="fa-IR" dirty="0"/>
              <a:t>تعيين مقدار دقيق را می </a:t>
            </a:r>
            <a:r>
              <a:rPr lang="fa-IR" dirty="0" smtClean="0"/>
              <a:t>نمايد</a:t>
            </a:r>
            <a:endParaRPr lang="fa-IR" dirty="0"/>
          </a:p>
          <a:p>
            <a:pPr algn="just" rtl="1">
              <a:lnSpc>
                <a:spcPct val="150000"/>
              </a:lnSpc>
            </a:pPr>
            <a:r>
              <a:rPr lang="fa-IR" dirty="0"/>
              <a:t>زرق به آهستگی صورت گیرد</a:t>
            </a:r>
          </a:p>
          <a:p>
            <a:pPr algn="just" rtl="1">
              <a:lnSpc>
                <a:spcPct val="150000"/>
              </a:lnSpc>
            </a:pPr>
            <a:r>
              <a:rPr lang="fa-IR" dirty="0"/>
              <a:t>هزینه تداوی </a:t>
            </a:r>
            <a:r>
              <a:rPr lang="fa-IR" dirty="0" smtClean="0"/>
              <a:t>بلند</a:t>
            </a:r>
          </a:p>
          <a:p>
            <a:pPr algn="just" rtl="1">
              <a:lnSpc>
                <a:spcPct val="150000"/>
              </a:lnSpc>
            </a:pPr>
            <a:r>
              <a:rPr lang="fa-IR" dirty="0" smtClean="0"/>
              <a:t>از دست رفتن  ثبات محلول تهیه شده بعد از مدت کوتاه</a:t>
            </a:r>
            <a:endParaRPr lang="en-US" dirty="0"/>
          </a:p>
          <a:p>
            <a:pPr algn="r" rtl="1"/>
            <a:endParaRPr lang="en-US" dirty="0"/>
          </a:p>
        </p:txBody>
      </p:sp>
      <p:sp>
        <p:nvSpPr>
          <p:cNvPr id="4" name="Date Placeholder 3"/>
          <p:cNvSpPr>
            <a:spLocks noGrp="1"/>
          </p:cNvSpPr>
          <p:nvPr>
            <p:ph type="dt" sz="half" idx="10"/>
          </p:nvPr>
        </p:nvSpPr>
        <p:spPr/>
        <p:txBody>
          <a:bodyPr/>
          <a:lstStyle/>
          <a:p>
            <a:fld id="{1CBCDA21-299E-49B2-935D-7E1103D4769B}" type="datetime1">
              <a:rPr lang="en-US" smtClean="0"/>
              <a:t>8/20/2023</a:t>
            </a:fld>
            <a:endParaRPr lang="en-US"/>
          </a:p>
        </p:txBody>
      </p:sp>
    </p:spTree>
    <p:extLst>
      <p:ext uri="{BB962C8B-B14F-4D97-AF65-F5344CB8AC3E}">
        <p14:creationId xmlns:p14="http://schemas.microsoft.com/office/powerpoint/2010/main" val="4252115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TotalTime>
  <Words>731</Words>
  <Application>Microsoft Office PowerPoint</Application>
  <PresentationFormat>Widescreen</PresentationFormat>
  <Paragraphs>155</Paragraphs>
  <Slides>30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بسم الله الرحمن الرحیم</vt:lpstr>
      <vt:lpstr>محتویات </vt:lpstr>
      <vt:lpstr>استفاده معقول دوا </vt:lpstr>
      <vt:lpstr>انواع استفاده غیر معقول دوا </vt:lpstr>
      <vt:lpstr>استفاده غیر معقول از انتی بیوتیک ها</vt:lpstr>
      <vt:lpstr>نتایج استفاده غیر معقول از انتی بیوتیک ها</vt:lpstr>
      <vt:lpstr>استفاده غیر معقول از زرقیات</vt:lpstr>
      <vt:lpstr>استطباب زرقیات</vt:lpstr>
      <vt:lpstr>مشكلات زرق وريدی </vt:lpstr>
      <vt:lpstr>مشكلات زرق وريدی </vt:lpstr>
      <vt:lpstr>استفاده غیر معقول از مولتی ویتامین ها و تونیک ها</vt:lpstr>
      <vt:lpstr>مولتي ويتامين  صرف در حالات خاص تجويز می شود</vt:lpstr>
      <vt:lpstr>نتایج استفاده غیر معقول از مولتی ویتامین ها و تونیک ها</vt:lpstr>
      <vt:lpstr>استفاده غیر معقول از ادویه خواب آور </vt:lpstr>
      <vt:lpstr>استفاده غیر معقول از ادویه خواب آور </vt:lpstr>
      <vt:lpstr>استفاده غیر معقول از ادویه انلجزیک نارکوتیک </vt:lpstr>
      <vt:lpstr>استفاده غیر معقول از ادویه انلجزیک نارکوتیک </vt:lpstr>
      <vt:lpstr>استفاده غیر معقول از ستیرویید ها </vt:lpstr>
      <vt:lpstr>استفاده غیر معقول از ستیرویید 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Microsoft account</dc:creator>
  <cp:lastModifiedBy>Microsoft account</cp:lastModifiedBy>
  <cp:revision>26</cp:revision>
  <dcterms:created xsi:type="dcterms:W3CDTF">2023-08-15T11:03:48Z</dcterms:created>
  <dcterms:modified xsi:type="dcterms:W3CDTF">2023-08-21T04:20:45Z</dcterms:modified>
</cp:coreProperties>
</file>